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Oswald Bold" charset="1" panose="00000800000000000000"/>
      <p:regular r:id="rId31"/>
    </p:embeddedFont>
    <p:embeddedFont>
      <p:font typeface="Open Sauce" charset="1" panose="00000500000000000000"/>
      <p:regular r:id="rId32"/>
    </p:embeddedFont>
    <p:embeddedFont>
      <p:font typeface="Open Sauce Bold" charset="1" panose="00000800000000000000"/>
      <p:regular r:id="rId33"/>
    </p:embeddedFont>
    <p:embeddedFont>
      <p:font typeface="Clear Sans Regular" charset="1" panose="020B0503030202020304"/>
      <p:regular r:id="rId34"/>
    </p:embeddedFont>
    <p:embeddedFont>
      <p:font typeface="Faustina Regular Bold" charset="1" panose="00000600000000000000"/>
      <p:regular r:id="rId35"/>
    </p:embeddedFont>
    <p:embeddedFont>
      <p:font typeface="Saira Black" charset="1" panose="00000A00000000000000"/>
      <p:regular r:id="rId36"/>
    </p:embeddedFont>
    <p:embeddedFont>
      <p:font typeface="Clear Sans Regular Bold" charset="1" panose="020B0603030202020304"/>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971443" y="2738066"/>
            <a:ext cx="9815307" cy="1350644"/>
          </a:xfrm>
          <a:prstGeom prst="rect">
            <a:avLst/>
          </a:prstGeom>
        </p:spPr>
        <p:txBody>
          <a:bodyPr anchor="t" rtlCol="false" tIns="0" lIns="0" bIns="0" rIns="0">
            <a:spAutoFit/>
          </a:bodyPr>
          <a:lstStyle/>
          <a:p>
            <a:pPr algn="ctr">
              <a:lnSpc>
                <a:spcPts val="11040"/>
              </a:lnSpc>
            </a:pPr>
            <a:r>
              <a:rPr lang="en-US" b="true" sz="8000" spc="784">
                <a:solidFill>
                  <a:srgbClr val="231F20"/>
                </a:solidFill>
                <a:latin typeface="Oswald Bold"/>
                <a:ea typeface="Oswald Bold"/>
                <a:cs typeface="Oswald Bold"/>
                <a:sym typeface="Oswald Bold"/>
              </a:rPr>
              <a:t>THỊ GIÁC MÁY TÍNH</a:t>
            </a:r>
          </a:p>
        </p:txBody>
      </p:sp>
      <p:sp>
        <p:nvSpPr>
          <p:cNvPr name="TextBox 6" id="6"/>
          <p:cNvSpPr txBox="true"/>
          <p:nvPr/>
        </p:nvSpPr>
        <p:spPr>
          <a:xfrm rot="0">
            <a:off x="3132140" y="5373277"/>
            <a:ext cx="11493913" cy="1301750"/>
          </a:xfrm>
          <a:prstGeom prst="rect">
            <a:avLst/>
          </a:prstGeom>
        </p:spPr>
        <p:txBody>
          <a:bodyPr anchor="t" rtlCol="false" tIns="0" lIns="0" bIns="0" rIns="0">
            <a:spAutoFit/>
          </a:bodyPr>
          <a:lstStyle/>
          <a:p>
            <a:pPr algn="ctr">
              <a:lnSpc>
                <a:spcPts val="5199"/>
              </a:lnSpc>
              <a:spcBef>
                <a:spcPct val="0"/>
              </a:spcBef>
            </a:pPr>
            <a:r>
              <a:rPr lang="en-US" sz="3999">
                <a:solidFill>
                  <a:srgbClr val="231F20"/>
                </a:solidFill>
                <a:latin typeface="Open Sauce"/>
                <a:ea typeface="Open Sauce"/>
                <a:cs typeface="Open Sauce"/>
                <a:sym typeface="Open Sauce"/>
              </a:rPr>
              <a:t>Đề tài:  Sử dụng hệ thống xử lý ảnh để xác định giới tính, độ tuổi và cảm xúc</a:t>
            </a:r>
          </a:p>
        </p:txBody>
      </p:sp>
      <p:sp>
        <p:nvSpPr>
          <p:cNvPr name="TextBox 7" id="7"/>
          <p:cNvSpPr txBox="true"/>
          <p:nvPr/>
        </p:nvSpPr>
        <p:spPr>
          <a:xfrm rot="0">
            <a:off x="12787375" y="9313942"/>
            <a:ext cx="3112889" cy="353060"/>
          </a:xfrm>
          <a:prstGeom prst="rect">
            <a:avLst/>
          </a:prstGeom>
        </p:spPr>
        <p:txBody>
          <a:bodyPr anchor="t" rtlCol="false" tIns="0" lIns="0" bIns="0" rIns="0">
            <a:spAutoFit/>
          </a:bodyPr>
          <a:lstStyle/>
          <a:p>
            <a:pPr algn="ctr">
              <a:lnSpc>
                <a:spcPts val="2859"/>
              </a:lnSpc>
              <a:spcBef>
                <a:spcPct val="0"/>
              </a:spcBef>
            </a:pPr>
            <a:r>
              <a:rPr lang="en-US" sz="2199">
                <a:solidFill>
                  <a:srgbClr val="231F20"/>
                </a:solidFill>
                <a:latin typeface="Open Sauce"/>
                <a:ea typeface="Open Sauce"/>
                <a:cs typeface="Open Sauce"/>
                <a:sym typeface="Open Sauce"/>
              </a:rPr>
              <a:t>GVHD: Trần</a:t>
            </a:r>
            <a:r>
              <a:rPr lang="en-US" b="true" sz="2199">
                <a:solidFill>
                  <a:srgbClr val="231F20"/>
                </a:solidFill>
                <a:latin typeface="Open Sauce Bold"/>
                <a:ea typeface="Open Sauce Bold"/>
                <a:cs typeface="Open Sauce Bold"/>
                <a:sym typeface="Open Sauce Bold"/>
              </a:rPr>
              <a:t> </a:t>
            </a:r>
            <a:r>
              <a:rPr lang="en-US" sz="2199">
                <a:solidFill>
                  <a:srgbClr val="231F20"/>
                </a:solidFill>
                <a:latin typeface="Open Sauce"/>
                <a:ea typeface="Open Sauce"/>
                <a:cs typeface="Open Sauce"/>
                <a:sym typeface="Open Sauce"/>
              </a:rPr>
              <a:t>Tấn Thành</a:t>
            </a:r>
            <a:r>
              <a:rPr lang="en-US" b="true" sz="2199">
                <a:solidFill>
                  <a:srgbClr val="231F20"/>
                </a:solidFill>
                <a:latin typeface="Open Sauce Bold"/>
                <a:ea typeface="Open Sauce Bold"/>
                <a:cs typeface="Open Sauce Bold"/>
                <a:sym typeface="Open Sauce Bold"/>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29405" y="1748807"/>
            <a:ext cx="4442357" cy="667904"/>
            <a:chOff x="0" y="0"/>
            <a:chExt cx="1170004" cy="175909"/>
          </a:xfrm>
        </p:grpSpPr>
        <p:sp>
          <p:nvSpPr>
            <p:cNvPr name="Freeform 4" id="4"/>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5" id="5"/>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Ưu điểm và nhược điểm</a:t>
              </a:r>
            </a:p>
          </p:txBody>
        </p:sp>
      </p:grpSp>
      <p:sp>
        <p:nvSpPr>
          <p:cNvPr name="TextBox 6" id="6"/>
          <p:cNvSpPr txBox="true"/>
          <p:nvPr/>
        </p:nvSpPr>
        <p:spPr>
          <a:xfrm rot="0">
            <a:off x="0" y="-565"/>
            <a:ext cx="7947157" cy="1633428"/>
          </a:xfrm>
          <a:prstGeom prst="rect">
            <a:avLst/>
          </a:prstGeom>
        </p:spPr>
        <p:txBody>
          <a:bodyPr anchor="t" rtlCol="false" tIns="0" lIns="0" bIns="0" rIns="0">
            <a:spAutoFit/>
          </a:bodyPr>
          <a:lstStyle/>
          <a:p>
            <a:pPr algn="ctr">
              <a:lnSpc>
                <a:spcPts val="6594"/>
              </a:lnSpc>
            </a:pPr>
            <a:r>
              <a:rPr lang="en-US" b="true" sz="4778" spc="253">
                <a:solidFill>
                  <a:srgbClr val="231F20"/>
                </a:solidFill>
                <a:latin typeface="Oswald Bold"/>
                <a:ea typeface="Oswald Bold"/>
                <a:cs typeface="Oswald Bold"/>
                <a:sym typeface="Oswald Bold"/>
              </a:rPr>
              <a:t>MẠNG NƠ-RON TÍCH CHẬP (CNN)</a:t>
            </a:r>
          </a:p>
        </p:txBody>
      </p:sp>
      <p:sp>
        <p:nvSpPr>
          <p:cNvPr name="TextBox 7" id="7"/>
          <p:cNvSpPr txBox="true"/>
          <p:nvPr/>
        </p:nvSpPr>
        <p:spPr>
          <a:xfrm rot="0">
            <a:off x="826147" y="2589940"/>
            <a:ext cx="17068897" cy="6464843"/>
          </a:xfrm>
          <a:prstGeom prst="rect">
            <a:avLst/>
          </a:prstGeom>
        </p:spPr>
        <p:txBody>
          <a:bodyPr anchor="t" rtlCol="false" tIns="0" lIns="0" bIns="0" rIns="0">
            <a:spAutoFit/>
          </a:bodyPr>
          <a:lstStyle/>
          <a:p>
            <a:pPr algn="l">
              <a:lnSpc>
                <a:spcPts val="3033"/>
              </a:lnSpc>
            </a:pPr>
            <a:r>
              <a:rPr lang="en-US" sz="2198" spc="215">
                <a:solidFill>
                  <a:srgbClr val="231F20"/>
                </a:solidFill>
                <a:latin typeface="Clear Sans Regular"/>
                <a:ea typeface="Clear Sans Regular"/>
                <a:cs typeface="Clear Sans Regular"/>
                <a:sym typeface="Clear Sans Regular"/>
              </a:rPr>
              <a:t>Nhược điểm:</a:t>
            </a:r>
          </a:p>
          <a:p>
            <a:pPr algn="l">
              <a:lnSpc>
                <a:spcPts val="3033"/>
              </a:lnSpc>
            </a:pPr>
            <a:r>
              <a:rPr lang="en-US" sz="2198" spc="215">
                <a:solidFill>
                  <a:srgbClr val="231F20"/>
                </a:solidFill>
                <a:latin typeface="Clear Sans Regular"/>
                <a:ea typeface="Clear Sans Regular"/>
                <a:cs typeface="Clear Sans Regular"/>
                <a:sym typeface="Clear Sans Regular"/>
              </a:rPr>
              <a:t>-Cần lượng dữ liệu lớn để huấn luyện</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CNN yêu cầu hàng ngàn, thậm chí hàng triệu hình ảnh để hoạt động hiệu quả.</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Nếu dữ liệu quá ít, mô hình dễ bị overfitting.</a:t>
            </a:r>
          </a:p>
          <a:p>
            <a:pPr algn="l">
              <a:lnSpc>
                <a:spcPts val="3033"/>
              </a:lnSpc>
            </a:pPr>
            <a:r>
              <a:rPr lang="en-US" sz="2198" spc="215">
                <a:solidFill>
                  <a:srgbClr val="231F20"/>
                </a:solidFill>
                <a:latin typeface="Clear Sans Regular"/>
                <a:ea typeface="Clear Sans Regular"/>
                <a:cs typeface="Clear Sans Regular"/>
                <a:sym typeface="Clear Sans Regular"/>
              </a:rPr>
              <a:t>-</a:t>
            </a:r>
            <a:r>
              <a:rPr lang="en-US" sz="2198" spc="215">
                <a:solidFill>
                  <a:srgbClr val="231F20"/>
                </a:solidFill>
                <a:latin typeface="Clear Sans Regular"/>
                <a:ea typeface="Clear Sans Regular"/>
                <a:cs typeface="Clear Sans Regular"/>
                <a:sym typeface="Clear Sans Regular"/>
              </a:rPr>
              <a:t>Yêu cầu tài nguyên tính toán cao</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Huấn luyện CNN cần GPU mạnh hoặc TPU để xử lý nhanh chóng.</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Vớ</a:t>
            </a:r>
            <a:r>
              <a:rPr lang="en-US" sz="2198" spc="215">
                <a:solidFill>
                  <a:srgbClr val="231F20"/>
                </a:solidFill>
                <a:latin typeface="Clear Sans Regular"/>
                <a:ea typeface="Clear Sans Regular"/>
                <a:cs typeface="Clear Sans Regular"/>
                <a:sym typeface="Clear Sans Regular"/>
              </a:rPr>
              <a:t>i các mô hình lớn như ResNet-152, EfficientNet, cần nhiều bộ nhớ và thời gian huấn luyện lâu.</a:t>
            </a:r>
          </a:p>
          <a:p>
            <a:pPr algn="l">
              <a:lnSpc>
                <a:spcPts val="3033"/>
              </a:lnSpc>
            </a:pPr>
            <a:r>
              <a:rPr lang="en-US" sz="2198" spc="215">
                <a:solidFill>
                  <a:srgbClr val="231F20"/>
                </a:solidFill>
                <a:latin typeface="Clear Sans Regular"/>
                <a:ea typeface="Clear Sans Regular"/>
                <a:cs typeface="Clear Sans Regular"/>
                <a:sym typeface="Clear Sans Regular"/>
              </a:rPr>
              <a:t>-</a:t>
            </a:r>
            <a:r>
              <a:rPr lang="en-US" sz="2198" spc="215">
                <a:solidFill>
                  <a:srgbClr val="231F20"/>
                </a:solidFill>
                <a:latin typeface="Clear Sans Regular"/>
                <a:ea typeface="Clear Sans Regular"/>
                <a:cs typeface="Clear Sans Regular"/>
                <a:sym typeface="Clear Sans Regular"/>
              </a:rPr>
              <a:t>Không hiệu quả với dữ liệu không gian thấp (Low-dimensional data)</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CNN rất tốt với ảnh/video nhưng không phù hợp với dữ liệu dạng bảng (tabular data) như trong tài chính, y tế (có thể dùng MLP hoặc XGBoost).</a:t>
            </a:r>
          </a:p>
          <a:p>
            <a:pPr algn="l">
              <a:lnSpc>
                <a:spcPts val="3033"/>
              </a:lnSpc>
            </a:pPr>
            <a:r>
              <a:rPr lang="en-US" sz="2198" spc="215">
                <a:solidFill>
                  <a:srgbClr val="231F20"/>
                </a:solidFill>
                <a:latin typeface="Clear Sans Regular"/>
                <a:ea typeface="Clear Sans Regular"/>
                <a:cs typeface="Clear Sans Regular"/>
                <a:sym typeface="Clear Sans Regular"/>
              </a:rPr>
              <a:t>-Nhạy</a:t>
            </a:r>
            <a:r>
              <a:rPr lang="en-US" sz="2198" spc="215">
                <a:solidFill>
                  <a:srgbClr val="231F20"/>
                </a:solidFill>
                <a:latin typeface="Clear Sans Regular"/>
                <a:ea typeface="Clear Sans Regular"/>
                <a:cs typeface="Clear Sans Regular"/>
                <a:sym typeface="Clear Sans Regular"/>
              </a:rPr>
              <a:t> cảm với nhiễu và dữ liệu lệch</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Nếu ảnh đầu vào bị nhiễu, mờ, hoặc có quá nhiều thay đổi, CNN có thể hoạt động kém hơn.</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Nếu dữ liệu huấn luyện không cân bằ</a:t>
            </a:r>
            <a:r>
              <a:rPr lang="en-US" sz="2198" spc="215">
                <a:solidFill>
                  <a:srgbClr val="231F20"/>
                </a:solidFill>
                <a:latin typeface="Clear Sans Regular"/>
                <a:ea typeface="Clear Sans Regular"/>
                <a:cs typeface="Clear Sans Regular"/>
                <a:sym typeface="Clear Sans Regular"/>
              </a:rPr>
              <a:t>ng (ví dụ: quá nhiều ảnh mèo, í</a:t>
            </a:r>
            <a:r>
              <a:rPr lang="en-US" sz="2198" spc="215">
                <a:solidFill>
                  <a:srgbClr val="231F20"/>
                </a:solidFill>
                <a:latin typeface="Clear Sans Regular"/>
                <a:ea typeface="Clear Sans Regular"/>
                <a:cs typeface="Clear Sans Regular"/>
                <a:sym typeface="Clear Sans Regular"/>
              </a:rPr>
              <a:t>t</a:t>
            </a:r>
            <a:r>
              <a:rPr lang="en-US" sz="2198" spc="215">
                <a:solidFill>
                  <a:srgbClr val="231F20"/>
                </a:solidFill>
                <a:latin typeface="Clear Sans Regular"/>
                <a:ea typeface="Clear Sans Regular"/>
                <a:cs typeface="Clear Sans Regular"/>
                <a:sym typeface="Clear Sans Regular"/>
              </a:rPr>
              <a:t> ảnh chó), mô hình có thể thiên vị.</a:t>
            </a:r>
          </a:p>
          <a:p>
            <a:pPr algn="l">
              <a:lnSpc>
                <a:spcPts val="3033"/>
              </a:lnSpc>
            </a:pPr>
            <a:r>
              <a:rPr lang="en-US" sz="2198" spc="215">
                <a:solidFill>
                  <a:srgbClr val="231F20"/>
                </a:solidFill>
                <a:latin typeface="Clear Sans Regular"/>
                <a:ea typeface="Clear Sans Regular"/>
                <a:cs typeface="Clear Sans Regular"/>
                <a:sym typeface="Clear Sans Regular"/>
              </a:rPr>
              <a:t>-</a:t>
            </a:r>
            <a:r>
              <a:rPr lang="en-US" sz="2198" spc="215">
                <a:solidFill>
                  <a:srgbClr val="231F20"/>
                </a:solidFill>
                <a:latin typeface="Clear Sans Regular"/>
                <a:ea typeface="Clear Sans Regular"/>
                <a:cs typeface="Clear Sans Regular"/>
                <a:sym typeface="Clear Sans Regular"/>
              </a:rPr>
              <a:t>Không giải thích được quyết định</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CNN là một "hộp đen" (black box), khó giải thích vì sao mô hình đưa ra kết quả.</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Điều này gây khó khăn khi áp dụng </a:t>
            </a:r>
            <a:r>
              <a:rPr lang="en-US" sz="2198" spc="215">
                <a:solidFill>
                  <a:srgbClr val="231F20"/>
                </a:solidFill>
                <a:latin typeface="Clear Sans Regular"/>
                <a:ea typeface="Clear Sans Regular"/>
                <a:cs typeface="Clear Sans Regular"/>
                <a:sym typeface="Clear Sans Regular"/>
              </a:rPr>
              <a:t>CNN vào</a:t>
            </a:r>
            <a:r>
              <a:rPr lang="en-US" sz="2198" spc="215">
                <a:solidFill>
                  <a:srgbClr val="231F20"/>
                </a:solidFill>
                <a:latin typeface="Clear Sans Regular"/>
                <a:ea typeface="Clear Sans Regular"/>
                <a:cs typeface="Clear Sans Regular"/>
                <a:sym typeface="Clear Sans Regular"/>
              </a:rPr>
              <a:t> lĩnh vực cần giải thích rõ ràng như y tế.</a:t>
            </a:r>
          </a:p>
          <a:p>
            <a:pPr algn="l">
              <a:lnSpc>
                <a:spcPts val="3033"/>
              </a:lnSpc>
            </a:pPr>
          </a:p>
        </p:txBody>
      </p:sp>
      <p:sp>
        <p:nvSpPr>
          <p:cNvPr name="Freeform 8" id="8"/>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4176364">
            <a:off x="-5438371" y="7203876"/>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29405" y="1748807"/>
            <a:ext cx="4442357" cy="667904"/>
            <a:chOff x="0" y="0"/>
            <a:chExt cx="1170004" cy="175909"/>
          </a:xfrm>
        </p:grpSpPr>
        <p:sp>
          <p:nvSpPr>
            <p:cNvPr name="Freeform 4" id="4"/>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5" id="5"/>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Các lỗi thường gặp </a:t>
              </a:r>
            </a:p>
          </p:txBody>
        </p:sp>
      </p:grpSp>
      <p:sp>
        <p:nvSpPr>
          <p:cNvPr name="TextBox 6" id="6"/>
          <p:cNvSpPr txBox="true"/>
          <p:nvPr/>
        </p:nvSpPr>
        <p:spPr>
          <a:xfrm rot="0">
            <a:off x="0" y="-565"/>
            <a:ext cx="7947157" cy="1633428"/>
          </a:xfrm>
          <a:prstGeom prst="rect">
            <a:avLst/>
          </a:prstGeom>
        </p:spPr>
        <p:txBody>
          <a:bodyPr anchor="t" rtlCol="false" tIns="0" lIns="0" bIns="0" rIns="0">
            <a:spAutoFit/>
          </a:bodyPr>
          <a:lstStyle/>
          <a:p>
            <a:pPr algn="ctr">
              <a:lnSpc>
                <a:spcPts val="6594"/>
              </a:lnSpc>
            </a:pPr>
            <a:r>
              <a:rPr lang="en-US" b="true" sz="4778" spc="253">
                <a:solidFill>
                  <a:srgbClr val="231F20"/>
                </a:solidFill>
                <a:latin typeface="Oswald Bold"/>
                <a:ea typeface="Oswald Bold"/>
                <a:cs typeface="Oswald Bold"/>
                <a:sym typeface="Oswald Bold"/>
              </a:rPr>
              <a:t>MẠNG NƠ-RON TÍCH CHẬP (CNN)</a:t>
            </a:r>
          </a:p>
        </p:txBody>
      </p:sp>
      <p:sp>
        <p:nvSpPr>
          <p:cNvPr name="TextBox 7" id="7"/>
          <p:cNvSpPr txBox="true"/>
          <p:nvPr/>
        </p:nvSpPr>
        <p:spPr>
          <a:xfrm rot="0">
            <a:off x="609551" y="2538312"/>
            <a:ext cx="17068897" cy="5562600"/>
          </a:xfrm>
          <a:prstGeom prst="rect">
            <a:avLst/>
          </a:prstGeom>
        </p:spPr>
        <p:txBody>
          <a:bodyPr anchor="t" rtlCol="false" tIns="0" lIns="0" bIns="0" rIns="0">
            <a:spAutoFit/>
          </a:bodyPr>
          <a:lstStyle/>
          <a:p>
            <a:pPr algn="l">
              <a:lnSpc>
                <a:spcPts val="3449"/>
              </a:lnSpc>
            </a:pPr>
            <a:r>
              <a:rPr lang="en-US" sz="2499" spc="244">
                <a:solidFill>
                  <a:srgbClr val="231F20"/>
                </a:solidFill>
                <a:latin typeface="Clear Sans Regular"/>
                <a:ea typeface="Clear Sans Regular"/>
                <a:cs typeface="Clear Sans Regular"/>
                <a:sym typeface="Clear Sans Regular"/>
              </a:rPr>
              <a:t>-Overfitting</a:t>
            </a:r>
          </a:p>
          <a:p>
            <a:pPr algn="l" marL="539749" indent="-269875" lvl="1">
              <a:lnSpc>
                <a:spcPts val="3449"/>
              </a:lnSpc>
              <a:buFont typeface="Arial"/>
              <a:buChar char="•"/>
            </a:pPr>
            <a:r>
              <a:rPr lang="en-US" sz="2499" spc="244">
                <a:solidFill>
                  <a:srgbClr val="231F20"/>
                </a:solidFill>
                <a:latin typeface="Clear Sans Regular"/>
                <a:ea typeface="Clear Sans Regular"/>
                <a:cs typeface="Clear Sans Regular"/>
                <a:sym typeface="Clear Sans Regular"/>
              </a:rPr>
              <a:t>K</a:t>
            </a:r>
            <a:r>
              <a:rPr lang="en-US" sz="2499" spc="244">
                <a:solidFill>
                  <a:srgbClr val="231F20"/>
                </a:solidFill>
                <a:latin typeface="Clear Sans Regular"/>
                <a:ea typeface="Clear Sans Regular"/>
                <a:cs typeface="Clear Sans Regular"/>
                <a:sym typeface="Clear Sans Regular"/>
              </a:rPr>
              <a:t>hi mô hình học quá kỹ từ dữ liệu huấn luyện, nó có thể hoạt động kém trên dữ liệu mới.</a:t>
            </a:r>
          </a:p>
          <a:p>
            <a:pPr algn="l">
              <a:lnSpc>
                <a:spcPts val="3449"/>
              </a:lnSpc>
            </a:pPr>
            <a:r>
              <a:rPr lang="en-US" sz="2499" spc="244">
                <a:solidFill>
                  <a:srgbClr val="231F20"/>
                </a:solidFill>
                <a:latin typeface="Clear Sans Regular"/>
                <a:ea typeface="Clear Sans Regular"/>
                <a:cs typeface="Clear Sans Regular"/>
                <a:sym typeface="Clear Sans Regular"/>
              </a:rPr>
              <a:t>-Vanishing Gradient (Độ dốc biến mất)</a:t>
            </a:r>
          </a:p>
          <a:p>
            <a:pPr algn="l" marL="539749" indent="-269875" lvl="1">
              <a:lnSpc>
                <a:spcPts val="3449"/>
              </a:lnSpc>
              <a:buFont typeface="Arial"/>
              <a:buChar char="•"/>
            </a:pPr>
            <a:r>
              <a:rPr lang="en-US" sz="2499" spc="244">
                <a:solidFill>
                  <a:srgbClr val="231F20"/>
                </a:solidFill>
                <a:latin typeface="Clear Sans Regular"/>
                <a:ea typeface="Clear Sans Regular"/>
                <a:cs typeface="Clear Sans Regular"/>
                <a:sym typeface="Clear Sans Regular"/>
              </a:rPr>
              <a:t>Khi sử dụng mạng quá sâu, gradient có thể trở nên quá nhỏ, làm chậm quá trình học.</a:t>
            </a:r>
          </a:p>
          <a:p>
            <a:pPr algn="l">
              <a:lnSpc>
                <a:spcPts val="3449"/>
              </a:lnSpc>
            </a:pPr>
            <a:r>
              <a:rPr lang="en-US" sz="2499" spc="244">
                <a:solidFill>
                  <a:srgbClr val="231F20"/>
                </a:solidFill>
                <a:latin typeface="Clear Sans Regular"/>
                <a:ea typeface="Clear Sans Regular"/>
                <a:cs typeface="Clear Sans Regular"/>
                <a:sym typeface="Clear Sans Regular"/>
              </a:rPr>
              <a:t>-Dữ liệu không cân bằng (Imbalanced Data)</a:t>
            </a:r>
          </a:p>
          <a:p>
            <a:pPr algn="l" marL="539749" indent="-269875" lvl="1">
              <a:lnSpc>
                <a:spcPts val="3449"/>
              </a:lnSpc>
              <a:buFont typeface="Arial"/>
              <a:buChar char="•"/>
            </a:pPr>
            <a:r>
              <a:rPr lang="en-US" sz="2499" spc="244">
                <a:solidFill>
                  <a:srgbClr val="231F20"/>
                </a:solidFill>
                <a:latin typeface="Clear Sans Regular"/>
                <a:ea typeface="Clear Sans Regular"/>
                <a:cs typeface="Clear Sans Regular"/>
                <a:sym typeface="Clear Sans Regular"/>
              </a:rPr>
              <a:t>Nếu tập huấn luyện có quá nhiều hình ảnh của một lớp và quá ít hình ảnh của lớp khác, CNN có thể đưa ra dự đoán thiên vị.</a:t>
            </a:r>
          </a:p>
          <a:p>
            <a:pPr algn="l">
              <a:lnSpc>
                <a:spcPts val="3449"/>
              </a:lnSpc>
            </a:pPr>
            <a:r>
              <a:rPr lang="en-US" sz="2499" spc="244">
                <a:solidFill>
                  <a:srgbClr val="231F20"/>
                </a:solidFill>
                <a:latin typeface="Clear Sans Regular"/>
                <a:ea typeface="Clear Sans Regular"/>
                <a:cs typeface="Clear Sans Regular"/>
                <a:sym typeface="Clear Sans Regular"/>
              </a:rPr>
              <a:t>-Thời gian huấn luyện lâu</a:t>
            </a:r>
          </a:p>
          <a:p>
            <a:pPr algn="l" marL="539749" indent="-269875" lvl="1">
              <a:lnSpc>
                <a:spcPts val="3449"/>
              </a:lnSpc>
              <a:buFont typeface="Arial"/>
              <a:buChar char="•"/>
            </a:pPr>
            <a:r>
              <a:rPr lang="en-US" sz="2499" spc="244">
                <a:solidFill>
                  <a:srgbClr val="231F20"/>
                </a:solidFill>
                <a:latin typeface="Clear Sans Regular"/>
                <a:ea typeface="Clear Sans Regular"/>
                <a:cs typeface="Clear Sans Regular"/>
                <a:sym typeface="Clear Sans Regular"/>
              </a:rPr>
              <a:t>Nếu không tối ưu mô hình, việc huấn luyện có thể mất hàng giờ đến hàng </a:t>
            </a:r>
            <a:r>
              <a:rPr lang="en-US" sz="2499" spc="244">
                <a:solidFill>
                  <a:srgbClr val="231F20"/>
                </a:solidFill>
                <a:latin typeface="Clear Sans Regular"/>
                <a:ea typeface="Clear Sans Regular"/>
                <a:cs typeface="Clear Sans Regular"/>
                <a:sym typeface="Clear Sans Regular"/>
              </a:rPr>
              <a:t>ngày.</a:t>
            </a:r>
          </a:p>
          <a:p>
            <a:pPr algn="l">
              <a:lnSpc>
                <a:spcPts val="3449"/>
              </a:lnSpc>
            </a:pPr>
            <a:r>
              <a:rPr lang="en-US" sz="2499" spc="244">
                <a:solidFill>
                  <a:srgbClr val="231F20"/>
                </a:solidFill>
                <a:latin typeface="Clear Sans Regular"/>
                <a:ea typeface="Clear Sans Regular"/>
                <a:cs typeface="Clear Sans Regular"/>
                <a:sym typeface="Clear Sans Regular"/>
              </a:rPr>
              <a:t>-Kiểm tra kém trên dữ liệu thực tế</a:t>
            </a:r>
          </a:p>
          <a:p>
            <a:pPr algn="l" marL="539749" indent="-269875" lvl="1">
              <a:lnSpc>
                <a:spcPts val="3449"/>
              </a:lnSpc>
              <a:buFont typeface="Arial"/>
              <a:buChar char="•"/>
            </a:pPr>
            <a:r>
              <a:rPr lang="en-US" sz="2499" spc="244">
                <a:solidFill>
                  <a:srgbClr val="231F20"/>
                </a:solidFill>
                <a:latin typeface="Clear Sans Regular"/>
                <a:ea typeface="Clear Sans Regular"/>
                <a:cs typeface="Clear Sans Regular"/>
                <a:sym typeface="Clear Sans Regular"/>
              </a:rPr>
              <a:t>Nếu mô hình hoạt động tốt trên tập huấn luyện nhưng kém trên dữ liệu thực tế, có thể do leakage (rò rỉ dữ liệu)</a:t>
            </a:r>
            <a:r>
              <a:rPr lang="en-US" sz="2499" spc="244">
                <a:solidFill>
                  <a:srgbClr val="231F20"/>
                </a:solidFill>
                <a:latin typeface="Clear Sans Regular"/>
                <a:ea typeface="Clear Sans Regular"/>
                <a:cs typeface="Clear Sans Regular"/>
                <a:sym typeface="Clear Sans Regular"/>
              </a:rPr>
              <a:t> hoặc dữ</a:t>
            </a:r>
            <a:r>
              <a:rPr lang="en-US" sz="2499" spc="244">
                <a:solidFill>
                  <a:srgbClr val="231F20"/>
                </a:solidFill>
                <a:latin typeface="Clear Sans Regular"/>
                <a:ea typeface="Clear Sans Regular"/>
                <a:cs typeface="Clear Sans Regular"/>
                <a:sym typeface="Clear Sans Regular"/>
              </a:rPr>
              <a:t> liệu huấn luyện không đại diện tốt.</a:t>
            </a:r>
          </a:p>
          <a:p>
            <a:pPr algn="l">
              <a:lnSpc>
                <a:spcPts val="3449"/>
              </a:lnSpc>
            </a:pPr>
          </a:p>
        </p:txBody>
      </p:sp>
      <p:sp>
        <p:nvSpPr>
          <p:cNvPr name="Freeform 8" id="8"/>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4176364">
            <a:off x="-5438371" y="7203876"/>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0" y="-565"/>
            <a:ext cx="7947157" cy="800191"/>
          </a:xfrm>
          <a:prstGeom prst="rect">
            <a:avLst/>
          </a:prstGeom>
        </p:spPr>
        <p:txBody>
          <a:bodyPr anchor="t" rtlCol="false" tIns="0" lIns="0" bIns="0" rIns="0">
            <a:spAutoFit/>
          </a:bodyPr>
          <a:lstStyle/>
          <a:p>
            <a:pPr algn="ctr">
              <a:lnSpc>
                <a:spcPts val="6594"/>
              </a:lnSpc>
            </a:pPr>
            <a:r>
              <a:rPr lang="en-US" b="true" sz="4778" spc="253">
                <a:solidFill>
                  <a:srgbClr val="231F20"/>
                </a:solidFill>
                <a:latin typeface="Oswald Bold"/>
                <a:ea typeface="Oswald Bold"/>
                <a:cs typeface="Oswald Bold"/>
                <a:sym typeface="Oswald Bold"/>
              </a:rPr>
              <a:t>CÁC CHỈ SỐ ĐÁNH GIÁ</a:t>
            </a:r>
          </a:p>
        </p:txBody>
      </p:sp>
      <p:sp>
        <p:nvSpPr>
          <p:cNvPr name="TextBox 4" id="4"/>
          <p:cNvSpPr txBox="true"/>
          <p:nvPr/>
        </p:nvSpPr>
        <p:spPr>
          <a:xfrm rot="0">
            <a:off x="1028700" y="2934122"/>
            <a:ext cx="15219076" cy="4841367"/>
          </a:xfrm>
          <a:prstGeom prst="rect">
            <a:avLst/>
          </a:prstGeom>
        </p:spPr>
        <p:txBody>
          <a:bodyPr anchor="t" rtlCol="false" tIns="0" lIns="0" bIns="0" rIns="0">
            <a:spAutoFit/>
          </a:bodyPr>
          <a:lstStyle/>
          <a:p>
            <a:pPr algn="l" marL="604518" indent="-302259" lvl="1">
              <a:lnSpc>
                <a:spcPts val="3863"/>
              </a:lnSpc>
              <a:buFont typeface="Arial"/>
              <a:buChar char="•"/>
            </a:pPr>
            <a:r>
              <a:rPr lang="en-US" sz="2799" spc="274">
                <a:solidFill>
                  <a:srgbClr val="231F20"/>
                </a:solidFill>
                <a:latin typeface="Clear Sans Regular"/>
                <a:ea typeface="Clear Sans Regular"/>
                <a:cs typeface="Clear Sans Regular"/>
                <a:sym typeface="Clear Sans Regular"/>
              </a:rPr>
              <a:t>Độ chính xác (Accuracy): Tỷ lệ dự đoán đúng trên tổng số mẫu thử.</a:t>
            </a:r>
          </a:p>
          <a:p>
            <a:pPr algn="l" marL="604518" indent="-302259" lvl="1">
              <a:lnSpc>
                <a:spcPts val="3863"/>
              </a:lnSpc>
              <a:buFont typeface="Arial"/>
              <a:buChar char="•"/>
            </a:pPr>
            <a:r>
              <a:rPr lang="en-US" sz="2799" spc="274">
                <a:solidFill>
                  <a:srgbClr val="231F20"/>
                </a:solidFill>
                <a:latin typeface="Clear Sans Regular"/>
                <a:ea typeface="Clear Sans Regular"/>
                <a:cs typeface="Clear Sans Regular"/>
                <a:sym typeface="Clear Sans Regular"/>
              </a:rPr>
              <a:t>Độ </a:t>
            </a:r>
            <a:r>
              <a:rPr lang="en-US" sz="2799" spc="274">
                <a:solidFill>
                  <a:srgbClr val="231F20"/>
                </a:solidFill>
                <a:latin typeface="Clear Sans Regular"/>
                <a:ea typeface="Clear Sans Regular"/>
                <a:cs typeface="Clear Sans Regular"/>
                <a:sym typeface="Clear Sans Regular"/>
              </a:rPr>
              <a:t>n</a:t>
            </a:r>
            <a:r>
              <a:rPr lang="en-US" sz="2799" spc="274">
                <a:solidFill>
                  <a:srgbClr val="231F20"/>
                </a:solidFill>
                <a:latin typeface="Clear Sans Regular"/>
                <a:ea typeface="Clear Sans Regular"/>
                <a:cs typeface="Clear Sans Regular"/>
                <a:sym typeface="Clear Sans Regular"/>
              </a:rPr>
              <a:t>hạy (Recall): Khả năng mô hình nhận diện đúng các mẫu thuộc một lớp nhất định</a:t>
            </a:r>
            <a:r>
              <a:rPr lang="en-US" sz="2799" spc="274">
                <a:solidFill>
                  <a:srgbClr val="231F20"/>
                </a:solidFill>
                <a:latin typeface="Clear Sans Regular"/>
                <a:ea typeface="Clear Sans Regular"/>
                <a:cs typeface="Clear Sans Regular"/>
                <a:sym typeface="Clear Sans Regular"/>
              </a:rPr>
              <a:t>.</a:t>
            </a:r>
          </a:p>
          <a:p>
            <a:pPr algn="l" marL="604518" indent="-302259" lvl="1">
              <a:lnSpc>
                <a:spcPts val="3863"/>
              </a:lnSpc>
              <a:buFont typeface="Arial"/>
              <a:buChar char="•"/>
            </a:pPr>
            <a:r>
              <a:rPr lang="en-US" sz="2799" spc="274">
                <a:solidFill>
                  <a:srgbClr val="231F20"/>
                </a:solidFill>
                <a:latin typeface="Clear Sans Regular"/>
                <a:ea typeface="Clear Sans Regular"/>
                <a:cs typeface="Clear Sans Regular"/>
                <a:sym typeface="Clear Sans Regular"/>
              </a:rPr>
              <a:t>Độ</a:t>
            </a:r>
            <a:r>
              <a:rPr lang="en-US" sz="2799" spc="274">
                <a:solidFill>
                  <a:srgbClr val="231F20"/>
                </a:solidFill>
                <a:latin typeface="Clear Sans Regular"/>
                <a:ea typeface="Clear Sans Regular"/>
                <a:cs typeface="Clear Sans Regular"/>
                <a:sym typeface="Clear Sans Regular"/>
              </a:rPr>
              <a:t> đặc h</a:t>
            </a:r>
            <a:r>
              <a:rPr lang="en-US" sz="2799" spc="274">
                <a:solidFill>
                  <a:srgbClr val="231F20"/>
                </a:solidFill>
                <a:latin typeface="Clear Sans Regular"/>
                <a:ea typeface="Clear Sans Regular"/>
                <a:cs typeface="Clear Sans Regular"/>
                <a:sym typeface="Clear Sans Regular"/>
              </a:rPr>
              <a:t>iệu (Specificity): Khả năng mô hình phân biệt chính xác giữa các lớp.</a:t>
            </a:r>
          </a:p>
          <a:p>
            <a:pPr algn="l" marL="604518" indent="-302259" lvl="1">
              <a:lnSpc>
                <a:spcPts val="3863"/>
              </a:lnSpc>
              <a:buFont typeface="Arial"/>
              <a:buChar char="•"/>
            </a:pPr>
            <a:r>
              <a:rPr lang="en-US" sz="2799" spc="274">
                <a:solidFill>
                  <a:srgbClr val="231F20"/>
                </a:solidFill>
                <a:latin typeface="Clear Sans Regular"/>
                <a:ea typeface="Clear Sans Regular"/>
                <a:cs typeface="Clear Sans Regular"/>
                <a:sym typeface="Clear Sans Regular"/>
              </a:rPr>
              <a:t>F1-</a:t>
            </a:r>
            <a:r>
              <a:rPr lang="en-US" sz="2799" spc="274">
                <a:solidFill>
                  <a:srgbClr val="231F20"/>
                </a:solidFill>
                <a:latin typeface="Clear Sans Regular"/>
                <a:ea typeface="Clear Sans Regular"/>
                <a:cs typeface="Clear Sans Regular"/>
                <a:sym typeface="Clear Sans Regular"/>
              </a:rPr>
              <a:t>score: Trung bình điều hòa giữa</a:t>
            </a:r>
            <a:r>
              <a:rPr lang="en-US" sz="2799" spc="274">
                <a:solidFill>
                  <a:srgbClr val="231F20"/>
                </a:solidFill>
                <a:latin typeface="Clear Sans Regular"/>
                <a:ea typeface="Clear Sans Regular"/>
                <a:cs typeface="Clear Sans Regular"/>
                <a:sym typeface="Clear Sans Regular"/>
              </a:rPr>
              <a:t> độ chính xác và độ nhạy, giúp đánh giá mô</a:t>
            </a:r>
            <a:r>
              <a:rPr lang="en-US" sz="2799" spc="274">
                <a:solidFill>
                  <a:srgbClr val="231F20"/>
                </a:solidFill>
                <a:latin typeface="Clear Sans Regular"/>
                <a:ea typeface="Clear Sans Regular"/>
                <a:cs typeface="Clear Sans Regular"/>
                <a:sym typeface="Clear Sans Regular"/>
              </a:rPr>
              <a:t> hình toàn diện hơn.</a:t>
            </a:r>
          </a:p>
          <a:p>
            <a:pPr algn="l" marL="604518" indent="-302259" lvl="1">
              <a:lnSpc>
                <a:spcPts val="3863"/>
              </a:lnSpc>
              <a:buFont typeface="Arial"/>
              <a:buChar char="•"/>
            </a:pPr>
            <a:r>
              <a:rPr lang="en-US" sz="2799" spc="274">
                <a:solidFill>
                  <a:srgbClr val="231F20"/>
                </a:solidFill>
                <a:latin typeface="Clear Sans Regular"/>
                <a:ea typeface="Clear Sans Regular"/>
                <a:cs typeface="Clear Sans Regular"/>
                <a:sym typeface="Clear Sans Regular"/>
              </a:rPr>
              <a:t>Loss: giá trị mức độ sai lệch giá trị giữa thực tế và dự đoán.</a:t>
            </a:r>
          </a:p>
          <a:p>
            <a:pPr algn="l" marL="604518" indent="-302259" lvl="1">
              <a:lnSpc>
                <a:spcPts val="3863"/>
              </a:lnSpc>
              <a:buFont typeface="Arial"/>
              <a:buChar char="•"/>
            </a:pPr>
            <a:r>
              <a:rPr lang="en-US" sz="2799" spc="274">
                <a:solidFill>
                  <a:srgbClr val="231F20"/>
                </a:solidFill>
                <a:latin typeface="Clear Sans Regular"/>
                <a:ea typeface="Clear Sans Regular"/>
                <a:cs typeface="Clear Sans Regular"/>
                <a:sym typeface="Clear Sans Regular"/>
              </a:rPr>
              <a:t>MAE (Mean Absolute Error): trung bình cộng của độ sai tuyệt đối giữ thực tế và dựi đoán.</a:t>
            </a:r>
          </a:p>
        </p:txBody>
      </p:sp>
      <p:sp>
        <p:nvSpPr>
          <p:cNvPr name="Freeform 5" id="5"/>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4176364">
            <a:off x="-5438371" y="7203876"/>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291774" y="978283"/>
            <a:ext cx="10366768" cy="1024759"/>
          </a:xfrm>
          <a:prstGeom prst="rect">
            <a:avLst/>
          </a:prstGeom>
        </p:spPr>
        <p:txBody>
          <a:bodyPr anchor="t" rtlCol="false" tIns="0" lIns="0" bIns="0" rIns="0">
            <a:spAutoFit/>
          </a:bodyPr>
          <a:lstStyle/>
          <a:p>
            <a:pPr algn="ctr">
              <a:lnSpc>
                <a:spcPts val="8380"/>
              </a:lnSpc>
            </a:pPr>
            <a:r>
              <a:rPr lang="en-US" b="true" sz="6072" spc="595">
                <a:solidFill>
                  <a:srgbClr val="FFFFFF"/>
                </a:solidFill>
                <a:latin typeface="Oswald Bold"/>
                <a:ea typeface="Oswald Bold"/>
                <a:cs typeface="Oswald Bold"/>
                <a:sym typeface="Oswald Bold"/>
              </a:rPr>
              <a:t>THỰC NGHIỆM</a:t>
            </a:r>
          </a:p>
        </p:txBody>
      </p:sp>
      <p:grpSp>
        <p:nvGrpSpPr>
          <p:cNvPr name="Group 9" id="9"/>
          <p:cNvGrpSpPr/>
          <p:nvPr/>
        </p:nvGrpSpPr>
        <p:grpSpPr>
          <a:xfrm rot="0">
            <a:off x="148722" y="3320629"/>
            <a:ext cx="4442357" cy="667904"/>
            <a:chOff x="0" y="0"/>
            <a:chExt cx="1170004" cy="175909"/>
          </a:xfrm>
        </p:grpSpPr>
        <p:sp>
          <p:nvSpPr>
            <p:cNvPr name="Freeform 10" id="10"/>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11" id="11"/>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Tập dữ liệu</a:t>
              </a:r>
            </a:p>
          </p:txBody>
        </p:sp>
      </p:grpSp>
      <p:sp>
        <p:nvSpPr>
          <p:cNvPr name="TextBox 12" id="12"/>
          <p:cNvSpPr txBox="true"/>
          <p:nvPr/>
        </p:nvSpPr>
        <p:spPr>
          <a:xfrm rot="0">
            <a:off x="1028700" y="4449808"/>
            <a:ext cx="15219076" cy="3848100"/>
          </a:xfrm>
          <a:prstGeom prst="rect">
            <a:avLst/>
          </a:prstGeom>
        </p:spPr>
        <p:txBody>
          <a:bodyPr anchor="t" rtlCol="false" tIns="0" lIns="0" bIns="0" rIns="0">
            <a:spAutoFit/>
          </a:bodyPr>
          <a:lstStyle/>
          <a:p>
            <a:pPr algn="l">
              <a:lnSpc>
                <a:spcPts val="3449"/>
              </a:lnSpc>
            </a:pPr>
            <a:r>
              <a:rPr lang="en-US" sz="2499" spc="244">
                <a:solidFill>
                  <a:srgbClr val="231F20"/>
                </a:solidFill>
                <a:latin typeface="Clear Sans Regular"/>
                <a:ea typeface="Clear Sans Regular"/>
                <a:cs typeface="Clear Sans Regular"/>
                <a:sym typeface="Clear Sans Regular"/>
              </a:rPr>
              <a:t>Tập dữ liệu UTKFace trên Kaggle được lựa chọn do những ưu điểm sau:</a:t>
            </a:r>
          </a:p>
          <a:p>
            <a:pPr algn="l">
              <a:lnSpc>
                <a:spcPts val="3449"/>
              </a:lnSpc>
            </a:pPr>
            <a:r>
              <a:rPr lang="en-US" sz="2499" spc="244">
                <a:solidFill>
                  <a:srgbClr val="231F20"/>
                </a:solidFill>
                <a:latin typeface="Clear Sans Regular"/>
                <a:ea typeface="Clear Sans Regular"/>
                <a:cs typeface="Clear Sans Regular"/>
                <a:sym typeface="Clear Sans Regular"/>
              </a:rPr>
              <a:t>●Số lượng mẫu lớn: Gồm hơn 23.000 ảnh khuôn mặt với nhãn tuổi, giới tính, và dân tộc.</a:t>
            </a:r>
          </a:p>
          <a:p>
            <a:pPr algn="l">
              <a:lnSpc>
                <a:spcPts val="3449"/>
              </a:lnSpc>
            </a:pPr>
            <a:r>
              <a:rPr lang="en-US" sz="2499" spc="244">
                <a:solidFill>
                  <a:srgbClr val="231F20"/>
                </a:solidFill>
                <a:latin typeface="Clear Sans Regular"/>
                <a:ea typeface="Clear Sans Regular"/>
                <a:cs typeface="Clear Sans Regular"/>
                <a:sym typeface="Clear Sans Regular"/>
              </a:rPr>
              <a:t>●Dữ liệu đa dạng: Phạm vi tuổi từ 0 đến 116 tuổi, bao gồm nhiều dân tộc và giới tính</a:t>
            </a:r>
            <a:r>
              <a:rPr lang="en-US" sz="2499" spc="244">
                <a:solidFill>
                  <a:srgbClr val="231F20"/>
                </a:solidFill>
                <a:latin typeface="Clear Sans Regular"/>
                <a:ea typeface="Clear Sans Regular"/>
                <a:cs typeface="Clear Sans Regular"/>
                <a:sym typeface="Clear Sans Regular"/>
              </a:rPr>
              <a:t>.</a:t>
            </a:r>
          </a:p>
          <a:p>
            <a:pPr algn="l">
              <a:lnSpc>
                <a:spcPts val="3449"/>
              </a:lnSpc>
            </a:pPr>
            <a:r>
              <a:rPr lang="en-US" sz="2499" spc="244">
                <a:solidFill>
                  <a:srgbClr val="231F20"/>
                </a:solidFill>
                <a:latin typeface="Clear Sans Regular"/>
                <a:ea typeface="Clear Sans Regular"/>
                <a:cs typeface="Clear Sans Regular"/>
                <a:sym typeface="Clear Sans Regular"/>
              </a:rPr>
              <a:t>●Dữ</a:t>
            </a:r>
            <a:r>
              <a:rPr lang="en-US" sz="2499" spc="244">
                <a:solidFill>
                  <a:srgbClr val="231F20"/>
                </a:solidFill>
                <a:latin typeface="Clear Sans Regular"/>
                <a:ea typeface="Clear Sans Regular"/>
                <a:cs typeface="Clear Sans Regular"/>
                <a:sym typeface="Clear Sans Regular"/>
              </a:rPr>
              <a:t> l</a:t>
            </a:r>
            <a:r>
              <a:rPr lang="en-US" sz="2499" spc="244">
                <a:solidFill>
                  <a:srgbClr val="231F20"/>
                </a:solidFill>
                <a:latin typeface="Clear Sans Regular"/>
                <a:ea typeface="Clear Sans Regular"/>
                <a:cs typeface="Clear Sans Regular"/>
                <a:sym typeface="Clear Sans Regular"/>
              </a:rPr>
              <a:t>iệu sạch: Hình ảnh đã được tiền xử lý, căn chỉnh khuôn mặt, giúp giảm bớt công đoạn xử lý thủ công.</a:t>
            </a:r>
          </a:p>
          <a:p>
            <a:pPr algn="l">
              <a:lnSpc>
                <a:spcPts val="3449"/>
              </a:lnSpc>
            </a:pPr>
            <a:r>
              <a:rPr lang="en-US" sz="2499" spc="244">
                <a:solidFill>
                  <a:srgbClr val="231F20"/>
                </a:solidFill>
                <a:latin typeface="Clear Sans Regular"/>
                <a:ea typeface="Clear Sans Regular"/>
                <a:cs typeface="Clear Sans Regular"/>
                <a:sym typeface="Clear Sans Regular"/>
              </a:rPr>
              <a:t>●Dễ tiếp cận: Dữ liệu sẵn có trên</a:t>
            </a:r>
            <a:r>
              <a:rPr lang="en-US" sz="2499" spc="244">
                <a:solidFill>
                  <a:srgbClr val="231F20"/>
                </a:solidFill>
                <a:latin typeface="Clear Sans Regular"/>
                <a:ea typeface="Clear Sans Regular"/>
                <a:cs typeface="Clear Sans Regular"/>
                <a:sym typeface="Clear Sans Regular"/>
              </a:rPr>
              <a:t> Kaggle, dễ dàng tải về và sử dụng.</a:t>
            </a:r>
          </a:p>
          <a:p>
            <a:pPr algn="l">
              <a:lnSpc>
                <a:spcPts val="3449"/>
              </a:lnSpc>
            </a:pPr>
            <a:r>
              <a:rPr lang="en-US" sz="2499" spc="244">
                <a:solidFill>
                  <a:srgbClr val="231F20"/>
                </a:solidFill>
                <a:latin typeface="Clear Sans Regular"/>
                <a:ea typeface="Clear Sans Regular"/>
                <a:cs typeface="Clear Sans Regular"/>
                <a:sym typeface="Clear Sans Regular"/>
              </a:rPr>
              <a:t>Link</a:t>
            </a:r>
            <a:r>
              <a:rPr lang="en-US" sz="2499" spc="244">
                <a:solidFill>
                  <a:srgbClr val="231F20"/>
                </a:solidFill>
                <a:latin typeface="Clear Sans Regular"/>
                <a:ea typeface="Clear Sans Regular"/>
                <a:cs typeface="Clear Sans Regular"/>
                <a:sym typeface="Clear Sans Regular"/>
              </a:rPr>
              <a:t> của data: (https://www.kaggle.com/code/uzzivirus/age-and-gender-detection/input)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291774" y="978283"/>
            <a:ext cx="10366768" cy="1024759"/>
          </a:xfrm>
          <a:prstGeom prst="rect">
            <a:avLst/>
          </a:prstGeom>
        </p:spPr>
        <p:txBody>
          <a:bodyPr anchor="t" rtlCol="false" tIns="0" lIns="0" bIns="0" rIns="0">
            <a:spAutoFit/>
          </a:bodyPr>
          <a:lstStyle/>
          <a:p>
            <a:pPr algn="ctr">
              <a:lnSpc>
                <a:spcPts val="8380"/>
              </a:lnSpc>
            </a:pPr>
            <a:r>
              <a:rPr lang="en-US" b="true" sz="6072" spc="595">
                <a:solidFill>
                  <a:srgbClr val="FFFFFF"/>
                </a:solidFill>
                <a:latin typeface="Oswald Bold"/>
                <a:ea typeface="Oswald Bold"/>
                <a:cs typeface="Oswald Bold"/>
                <a:sym typeface="Oswald Bold"/>
              </a:rPr>
              <a:t>THỰC NGHIỆM</a:t>
            </a:r>
          </a:p>
        </p:txBody>
      </p:sp>
      <p:grpSp>
        <p:nvGrpSpPr>
          <p:cNvPr name="Group 9" id="9"/>
          <p:cNvGrpSpPr/>
          <p:nvPr/>
        </p:nvGrpSpPr>
        <p:grpSpPr>
          <a:xfrm rot="0">
            <a:off x="148722" y="3320629"/>
            <a:ext cx="4442357" cy="667904"/>
            <a:chOff x="0" y="0"/>
            <a:chExt cx="1170004" cy="175909"/>
          </a:xfrm>
        </p:grpSpPr>
        <p:sp>
          <p:nvSpPr>
            <p:cNvPr name="Freeform 10" id="10"/>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11" id="11"/>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Quá trình huấn luyện</a:t>
              </a:r>
            </a:p>
          </p:txBody>
        </p:sp>
      </p:grpSp>
      <p:sp>
        <p:nvSpPr>
          <p:cNvPr name="TextBox 12" id="12"/>
          <p:cNvSpPr txBox="true"/>
          <p:nvPr/>
        </p:nvSpPr>
        <p:spPr>
          <a:xfrm rot="0">
            <a:off x="243856" y="4179032"/>
            <a:ext cx="17015444" cy="5991225"/>
          </a:xfrm>
          <a:prstGeom prst="rect">
            <a:avLst/>
          </a:prstGeom>
        </p:spPr>
        <p:txBody>
          <a:bodyPr anchor="t" rtlCol="false" tIns="0" lIns="0" bIns="0" rIns="0">
            <a:spAutoFit/>
          </a:bodyPr>
          <a:lstStyle/>
          <a:p>
            <a:pPr algn="l">
              <a:lnSpc>
                <a:spcPts val="3449"/>
              </a:lnSpc>
            </a:pPr>
            <a:r>
              <a:rPr lang="en-US" sz="2499" spc="244">
                <a:solidFill>
                  <a:srgbClr val="231F20"/>
                </a:solidFill>
                <a:latin typeface="Clear Sans Regular"/>
                <a:ea typeface="Clear Sans Regular"/>
                <a:cs typeface="Clear Sans Regular"/>
                <a:sym typeface="Clear Sans Regular"/>
              </a:rPr>
              <a:t>- Tiền xử lý dũ liệu:</a:t>
            </a:r>
          </a:p>
          <a:p>
            <a:pPr algn="l">
              <a:lnSpc>
                <a:spcPts val="3449"/>
              </a:lnSpc>
            </a:pPr>
            <a:r>
              <a:rPr lang="en-US" sz="2499" spc="244">
                <a:solidFill>
                  <a:srgbClr val="231F20"/>
                </a:solidFill>
                <a:latin typeface="Clear Sans Regular"/>
                <a:ea typeface="Clear Sans Regular"/>
                <a:cs typeface="Clear Sans Regular"/>
                <a:sym typeface="Clear Sans Regular"/>
              </a:rPr>
              <a:t>Quá trình tiền xử lý dữ liệu bao gồm các bước sau:</a:t>
            </a:r>
          </a:p>
          <a:p>
            <a:pPr algn="l">
              <a:lnSpc>
                <a:spcPts val="3449"/>
              </a:lnSpc>
            </a:pPr>
            <a:r>
              <a:rPr lang="en-US" sz="2499" spc="244">
                <a:solidFill>
                  <a:srgbClr val="231F20"/>
                </a:solidFill>
                <a:latin typeface="Clear Sans Regular"/>
                <a:ea typeface="Clear Sans Regular"/>
                <a:cs typeface="Clear Sans Regular"/>
                <a:sym typeface="Clear Sans Regular"/>
              </a:rPr>
              <a:t>  1.Chuẩn hóa kích thước ảnh: Chuyển tất cả ảnh về kích thước 128x128 pixels để đảm bảo đồng nhất.</a:t>
            </a:r>
          </a:p>
          <a:p>
            <a:pPr algn="l">
              <a:lnSpc>
                <a:spcPts val="3449"/>
              </a:lnSpc>
            </a:pPr>
            <a:r>
              <a:rPr lang="en-US" sz="2499" spc="244">
                <a:solidFill>
                  <a:srgbClr val="231F20"/>
                </a:solidFill>
                <a:latin typeface="Clear Sans Regular"/>
                <a:ea typeface="Clear Sans Regular"/>
                <a:cs typeface="Clear Sans Regular"/>
                <a:sym typeface="Clear Sans Regular"/>
              </a:rPr>
              <a:t>  2.Chuyển đổi dữ liệu thành tensor: Mỗi ảnh được chuyển thành tensor có dạng (128,128,1).</a:t>
            </a:r>
          </a:p>
          <a:p>
            <a:pPr algn="l">
              <a:lnSpc>
                <a:spcPts val="3449"/>
              </a:lnSpc>
            </a:pPr>
            <a:r>
              <a:rPr lang="en-US" sz="2499" spc="244">
                <a:solidFill>
                  <a:srgbClr val="231F20"/>
                </a:solidFill>
                <a:latin typeface="Clear Sans Regular"/>
                <a:ea typeface="Clear Sans Regular"/>
                <a:cs typeface="Clear Sans Regular"/>
                <a:sym typeface="Clear Sans Regular"/>
              </a:rPr>
              <a:t>  3.Chuẩn hóa giá trị pixel: Chia tất cả giá trị</a:t>
            </a:r>
            <a:r>
              <a:rPr lang="en-US" sz="2499" spc="244">
                <a:solidFill>
                  <a:srgbClr val="231F20"/>
                </a:solidFill>
                <a:latin typeface="Clear Sans Regular"/>
                <a:ea typeface="Clear Sans Regular"/>
                <a:cs typeface="Clear Sans Regular"/>
                <a:sym typeface="Clear Sans Regular"/>
              </a:rPr>
              <a:t> p</a:t>
            </a:r>
            <a:r>
              <a:rPr lang="en-US" sz="2499" spc="244">
                <a:solidFill>
                  <a:srgbClr val="231F20"/>
                </a:solidFill>
                <a:latin typeface="Clear Sans Regular"/>
                <a:ea typeface="Clear Sans Regular"/>
                <a:cs typeface="Clear Sans Regular"/>
                <a:sym typeface="Clear Sans Regular"/>
              </a:rPr>
              <a:t>ixel cho 255 để đưa về khoảng [0,1], giúp tăng tốc độ hội tụ khi huấn luyện.</a:t>
            </a:r>
          </a:p>
          <a:p>
            <a:pPr algn="l">
              <a:lnSpc>
                <a:spcPts val="3449"/>
              </a:lnSpc>
            </a:pPr>
            <a:r>
              <a:rPr lang="en-US" sz="2499" spc="244">
                <a:solidFill>
                  <a:srgbClr val="231F20"/>
                </a:solidFill>
                <a:latin typeface="Clear Sans Regular"/>
                <a:ea typeface="Clear Sans Regular"/>
                <a:cs typeface="Clear Sans Regular"/>
                <a:sym typeface="Clear Sans Regular"/>
              </a:rPr>
              <a:t>  </a:t>
            </a:r>
            <a:r>
              <a:rPr lang="en-US" sz="2499" spc="244">
                <a:solidFill>
                  <a:srgbClr val="231F20"/>
                </a:solidFill>
                <a:latin typeface="Clear Sans Regular"/>
                <a:ea typeface="Clear Sans Regular"/>
                <a:cs typeface="Clear Sans Regular"/>
                <a:sym typeface="Clear Sans Regular"/>
              </a:rPr>
              <a:t>4.Xem xét phân bố dữ liệu: Kiểm tra xem tập dữ liệu có cân bằng giữa các độ tuổi và giới tính hay không.</a:t>
            </a:r>
          </a:p>
          <a:p>
            <a:pPr algn="l">
              <a:lnSpc>
                <a:spcPts val="3449"/>
              </a:lnSpc>
            </a:pPr>
            <a:r>
              <a:rPr lang="en-US" sz="2499" spc="244">
                <a:solidFill>
                  <a:srgbClr val="231F20"/>
                </a:solidFill>
                <a:latin typeface="Clear Sans Regular"/>
                <a:ea typeface="Clear Sans Regular"/>
                <a:cs typeface="Clear Sans Regular"/>
                <a:sym typeface="Clear Sans Regular"/>
              </a:rPr>
              <a:t>Phân bố</a:t>
            </a:r>
            <a:r>
              <a:rPr lang="en-US" sz="2499" spc="244">
                <a:solidFill>
                  <a:srgbClr val="231F20"/>
                </a:solidFill>
                <a:latin typeface="Clear Sans Regular"/>
                <a:ea typeface="Clear Sans Regular"/>
                <a:cs typeface="Clear Sans Regular"/>
                <a:sym typeface="Clear Sans Regular"/>
              </a:rPr>
              <a:t> tập dữ liệu</a:t>
            </a:r>
          </a:p>
          <a:p>
            <a:pPr algn="l">
              <a:lnSpc>
                <a:spcPts val="3449"/>
              </a:lnSpc>
            </a:pPr>
            <a:r>
              <a:rPr lang="en-US" sz="2499" spc="244">
                <a:solidFill>
                  <a:srgbClr val="231F20"/>
                </a:solidFill>
                <a:latin typeface="Clear Sans Regular"/>
                <a:ea typeface="Clear Sans Regular"/>
                <a:cs typeface="Clear Sans Regular"/>
                <a:sym typeface="Clear Sans Regular"/>
              </a:rPr>
              <a:t>●Giới tính: Tập dữ liệu có số lượng nam và nữ</a:t>
            </a:r>
            <a:r>
              <a:rPr lang="en-US" sz="2499" spc="244">
                <a:solidFill>
                  <a:srgbClr val="231F20"/>
                </a:solidFill>
                <a:latin typeface="Clear Sans Regular"/>
                <a:ea typeface="Clear Sans Regular"/>
                <a:cs typeface="Clear Sans Regular"/>
                <a:sym typeface="Clear Sans Regular"/>
              </a:rPr>
              <a:t> khá cân bằng.</a:t>
            </a:r>
          </a:p>
          <a:p>
            <a:pPr algn="l">
              <a:lnSpc>
                <a:spcPts val="3449"/>
              </a:lnSpc>
            </a:pPr>
            <a:r>
              <a:rPr lang="en-US" sz="2499" spc="244">
                <a:solidFill>
                  <a:srgbClr val="231F20"/>
                </a:solidFill>
                <a:latin typeface="Clear Sans Regular"/>
                <a:ea typeface="Clear Sans Regular"/>
                <a:cs typeface="Clear Sans Regular"/>
                <a:sym typeface="Clear Sans Regular"/>
              </a:rPr>
              <a:t>●Độ tuổi: Số lượng mẫu ảnh giảm dần</a:t>
            </a:r>
            <a:r>
              <a:rPr lang="en-US" sz="2499" spc="244">
                <a:solidFill>
                  <a:srgbClr val="231F20"/>
                </a:solidFill>
                <a:latin typeface="Clear Sans Regular"/>
                <a:ea typeface="Clear Sans Regular"/>
                <a:cs typeface="Clear Sans Regular"/>
                <a:sym typeface="Clear Sans Regular"/>
              </a:rPr>
              <a:t> ở các nhóm tuổi cao.</a:t>
            </a:r>
          </a:p>
          <a:p>
            <a:pPr algn="l">
              <a:lnSpc>
                <a:spcPts val="3449"/>
              </a:lnSpc>
            </a:pPr>
            <a:r>
              <a:rPr lang="en-US" sz="2499" spc="244">
                <a:solidFill>
                  <a:srgbClr val="231F20"/>
                </a:solidFill>
                <a:latin typeface="Clear Sans Regular"/>
                <a:ea typeface="Clear Sans Regular"/>
                <a:cs typeface="Clear Sans Regular"/>
                <a:sym typeface="Clear Sans Regular"/>
              </a:rPr>
              <a:t>- Chia nhỏ dữ liệu để train.</a:t>
            </a:r>
          </a:p>
          <a:p>
            <a:pPr algn="l">
              <a:lnSpc>
                <a:spcPts val="344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673995" y="98239"/>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48722" y="3320629"/>
            <a:ext cx="4442357" cy="667904"/>
            <a:chOff x="0" y="0"/>
            <a:chExt cx="1170004" cy="175909"/>
          </a:xfrm>
        </p:grpSpPr>
        <p:sp>
          <p:nvSpPr>
            <p:cNvPr name="Freeform 8" id="8"/>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9" id="9"/>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Kết quả</a:t>
              </a:r>
            </a:p>
          </p:txBody>
        </p:sp>
      </p:grpSp>
      <p:sp>
        <p:nvSpPr>
          <p:cNvPr name="Freeform 10" id="10"/>
          <p:cNvSpPr/>
          <p:nvPr/>
        </p:nvSpPr>
        <p:spPr>
          <a:xfrm flipH="false" flipV="false" rot="0">
            <a:off x="7158887" y="3442596"/>
            <a:ext cx="11129113" cy="6844404"/>
          </a:xfrm>
          <a:custGeom>
            <a:avLst/>
            <a:gdLst/>
            <a:ahLst/>
            <a:cxnLst/>
            <a:rect r="r" b="b" t="t" l="l"/>
            <a:pathLst>
              <a:path h="6844404" w="11129113">
                <a:moveTo>
                  <a:pt x="0" y="0"/>
                </a:moveTo>
                <a:lnTo>
                  <a:pt x="11129113" y="0"/>
                </a:lnTo>
                <a:lnTo>
                  <a:pt x="11129113" y="6844404"/>
                </a:lnTo>
                <a:lnTo>
                  <a:pt x="0" y="6844404"/>
                </a:lnTo>
                <a:lnTo>
                  <a:pt x="0" y="0"/>
                </a:lnTo>
                <a:close/>
              </a:path>
            </a:pathLst>
          </a:custGeom>
          <a:blipFill>
            <a:blip r:embed="rId5"/>
            <a:stretch>
              <a:fillRect l="0" t="0" r="0" b="0"/>
            </a:stretch>
          </a:blipFill>
        </p:spPr>
      </p:sp>
      <p:sp>
        <p:nvSpPr>
          <p:cNvPr name="TextBox 11" id="11"/>
          <p:cNvSpPr txBox="true"/>
          <p:nvPr/>
        </p:nvSpPr>
        <p:spPr>
          <a:xfrm rot="0">
            <a:off x="709495" y="1076522"/>
            <a:ext cx="10366768" cy="1024759"/>
          </a:xfrm>
          <a:prstGeom prst="rect">
            <a:avLst/>
          </a:prstGeom>
        </p:spPr>
        <p:txBody>
          <a:bodyPr anchor="t" rtlCol="false" tIns="0" lIns="0" bIns="0" rIns="0">
            <a:spAutoFit/>
          </a:bodyPr>
          <a:lstStyle/>
          <a:p>
            <a:pPr algn="ctr">
              <a:lnSpc>
                <a:spcPts val="8380"/>
              </a:lnSpc>
            </a:pPr>
            <a:r>
              <a:rPr lang="en-US" b="true" sz="6072" spc="595">
                <a:solidFill>
                  <a:srgbClr val="FFFFFF"/>
                </a:solidFill>
                <a:latin typeface="Oswald Bold"/>
                <a:ea typeface="Oswald Bold"/>
                <a:cs typeface="Oswald Bold"/>
                <a:sym typeface="Oswald Bold"/>
              </a:rPr>
              <a:t>THỰC NGHIỆM</a:t>
            </a:r>
          </a:p>
        </p:txBody>
      </p:sp>
      <p:sp>
        <p:nvSpPr>
          <p:cNvPr name="TextBox 12" id="12"/>
          <p:cNvSpPr txBox="true"/>
          <p:nvPr/>
        </p:nvSpPr>
        <p:spPr>
          <a:xfrm rot="0">
            <a:off x="243856" y="4179032"/>
            <a:ext cx="5535529" cy="1704975"/>
          </a:xfrm>
          <a:prstGeom prst="rect">
            <a:avLst/>
          </a:prstGeom>
        </p:spPr>
        <p:txBody>
          <a:bodyPr anchor="t" rtlCol="false" tIns="0" lIns="0" bIns="0" rIns="0">
            <a:spAutoFit/>
          </a:bodyPr>
          <a:lstStyle/>
          <a:p>
            <a:pPr algn="l">
              <a:lnSpc>
                <a:spcPts val="3449"/>
              </a:lnSpc>
            </a:pPr>
            <a:r>
              <a:rPr lang="en-US" sz="2499" spc="244">
                <a:solidFill>
                  <a:srgbClr val="231F20"/>
                </a:solidFill>
                <a:latin typeface="Clear Sans Regular"/>
                <a:ea typeface="Clear Sans Regular"/>
                <a:cs typeface="Clear Sans Regular"/>
                <a:sym typeface="Clear Sans Regular"/>
              </a:rPr>
              <a:t>Bước </a:t>
            </a:r>
            <a:r>
              <a:rPr lang="en-US" sz="2499" spc="244">
                <a:solidFill>
                  <a:srgbClr val="231F20"/>
                </a:solidFill>
                <a:latin typeface="Clear Sans Regular"/>
                <a:ea typeface="Clear Sans Regular"/>
                <a:cs typeface="Clear Sans Regular"/>
                <a:sym typeface="Clear Sans Regular"/>
              </a:rPr>
              <a:t>1: Sử dụng datafram</a:t>
            </a:r>
            <a:r>
              <a:rPr lang="en-US" sz="2499" spc="244">
                <a:solidFill>
                  <a:srgbClr val="231F20"/>
                </a:solidFill>
                <a:latin typeface="Clear Sans Regular"/>
                <a:ea typeface="Clear Sans Regular"/>
                <a:cs typeface="Clear Sans Regular"/>
                <a:sym typeface="Clear Sans Regular"/>
              </a:rPr>
              <a:t>e của pandas để lưu trữ path của</a:t>
            </a:r>
            <a:r>
              <a:rPr lang="en-US" sz="2499" spc="244">
                <a:solidFill>
                  <a:srgbClr val="231F20"/>
                </a:solidFill>
                <a:latin typeface="Clear Sans Regular"/>
                <a:ea typeface="Clear Sans Regular"/>
                <a:cs typeface="Clear Sans Regular"/>
                <a:sym typeface="Clear Sans Regular"/>
              </a:rPr>
              <a:t> ảnh </a:t>
            </a:r>
            <a:r>
              <a:rPr lang="en-US" sz="2499" spc="244">
                <a:solidFill>
                  <a:srgbClr val="231F20"/>
                </a:solidFill>
                <a:latin typeface="Clear Sans Regular"/>
                <a:ea typeface="Clear Sans Regular"/>
                <a:cs typeface="Clear Sans Regular"/>
                <a:sym typeface="Clear Sans Regular"/>
              </a:rPr>
              <a:t>để train</a:t>
            </a:r>
          </a:p>
          <a:p>
            <a:pPr algn="l">
              <a:lnSpc>
                <a:spcPts val="344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673995" y="98239"/>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48722" y="3320629"/>
            <a:ext cx="4442357" cy="667904"/>
            <a:chOff x="0" y="0"/>
            <a:chExt cx="1170004" cy="175909"/>
          </a:xfrm>
        </p:grpSpPr>
        <p:sp>
          <p:nvSpPr>
            <p:cNvPr name="Freeform 8" id="8"/>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9" id="9"/>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Kết quả</a:t>
              </a:r>
            </a:p>
          </p:txBody>
        </p:sp>
      </p:grpSp>
      <p:sp>
        <p:nvSpPr>
          <p:cNvPr name="Freeform 10" id="10"/>
          <p:cNvSpPr/>
          <p:nvPr/>
        </p:nvSpPr>
        <p:spPr>
          <a:xfrm flipH="false" flipV="false" rot="0">
            <a:off x="7092003" y="5864070"/>
            <a:ext cx="11195997" cy="4422930"/>
          </a:xfrm>
          <a:custGeom>
            <a:avLst/>
            <a:gdLst/>
            <a:ahLst/>
            <a:cxnLst/>
            <a:rect r="r" b="b" t="t" l="l"/>
            <a:pathLst>
              <a:path h="4422930" w="11195997">
                <a:moveTo>
                  <a:pt x="0" y="0"/>
                </a:moveTo>
                <a:lnTo>
                  <a:pt x="11195997" y="0"/>
                </a:lnTo>
                <a:lnTo>
                  <a:pt x="11195997" y="4422930"/>
                </a:lnTo>
                <a:lnTo>
                  <a:pt x="0" y="4422930"/>
                </a:lnTo>
                <a:lnTo>
                  <a:pt x="0" y="0"/>
                </a:lnTo>
                <a:close/>
              </a:path>
            </a:pathLst>
          </a:custGeom>
          <a:blipFill>
            <a:blip r:embed="rId5"/>
            <a:stretch>
              <a:fillRect l="0" t="0" r="0" b="0"/>
            </a:stretch>
          </a:blipFill>
        </p:spPr>
      </p:sp>
      <p:sp>
        <p:nvSpPr>
          <p:cNvPr name="TextBox 11" id="11"/>
          <p:cNvSpPr txBox="true"/>
          <p:nvPr/>
        </p:nvSpPr>
        <p:spPr>
          <a:xfrm rot="0">
            <a:off x="709495" y="1076522"/>
            <a:ext cx="10366768" cy="1024759"/>
          </a:xfrm>
          <a:prstGeom prst="rect">
            <a:avLst/>
          </a:prstGeom>
        </p:spPr>
        <p:txBody>
          <a:bodyPr anchor="t" rtlCol="false" tIns="0" lIns="0" bIns="0" rIns="0">
            <a:spAutoFit/>
          </a:bodyPr>
          <a:lstStyle/>
          <a:p>
            <a:pPr algn="ctr">
              <a:lnSpc>
                <a:spcPts val="8380"/>
              </a:lnSpc>
            </a:pPr>
            <a:r>
              <a:rPr lang="en-US" b="true" sz="6072" spc="595">
                <a:solidFill>
                  <a:srgbClr val="FFFFFF"/>
                </a:solidFill>
                <a:latin typeface="Oswald Bold"/>
                <a:ea typeface="Oswald Bold"/>
                <a:cs typeface="Oswald Bold"/>
                <a:sym typeface="Oswald Bold"/>
              </a:rPr>
              <a:t>THỰC NGHIỆM</a:t>
            </a:r>
          </a:p>
        </p:txBody>
      </p:sp>
      <p:sp>
        <p:nvSpPr>
          <p:cNvPr name="TextBox 12" id="12"/>
          <p:cNvSpPr txBox="true"/>
          <p:nvPr/>
        </p:nvSpPr>
        <p:spPr>
          <a:xfrm rot="0">
            <a:off x="243856" y="4179032"/>
            <a:ext cx="5535529" cy="1276350"/>
          </a:xfrm>
          <a:prstGeom prst="rect">
            <a:avLst/>
          </a:prstGeom>
        </p:spPr>
        <p:txBody>
          <a:bodyPr anchor="t" rtlCol="false" tIns="0" lIns="0" bIns="0" rIns="0">
            <a:spAutoFit/>
          </a:bodyPr>
          <a:lstStyle/>
          <a:p>
            <a:pPr algn="l">
              <a:lnSpc>
                <a:spcPts val="3449"/>
              </a:lnSpc>
            </a:pPr>
            <a:r>
              <a:rPr lang="en-US" sz="2499" spc="244">
                <a:solidFill>
                  <a:srgbClr val="231F20"/>
                </a:solidFill>
                <a:latin typeface="Clear Sans Regular"/>
                <a:ea typeface="Clear Sans Regular"/>
                <a:cs typeface="Clear Sans Regular"/>
                <a:sym typeface="Clear Sans Regular"/>
              </a:rPr>
              <a:t>Bước 2 </a:t>
            </a:r>
            <a:r>
              <a:rPr lang="en-US" sz="2499" spc="244">
                <a:solidFill>
                  <a:srgbClr val="231F20"/>
                </a:solidFill>
                <a:latin typeface="Clear Sans Regular"/>
                <a:ea typeface="Clear Sans Regular"/>
                <a:cs typeface="Clear Sans Regular"/>
                <a:sym typeface="Clear Sans Regular"/>
              </a:rPr>
              <a:t>: Kiểm tra</a:t>
            </a:r>
            <a:r>
              <a:rPr lang="en-US" sz="2499" spc="244">
                <a:solidFill>
                  <a:srgbClr val="231F20"/>
                </a:solidFill>
                <a:latin typeface="Clear Sans Regular"/>
                <a:ea typeface="Clear Sans Regular"/>
                <a:cs typeface="Clear Sans Regular"/>
                <a:sym typeface="Clear Sans Regular"/>
              </a:rPr>
              <a:t> ảnh đã được load trước</a:t>
            </a:r>
            <a:r>
              <a:rPr lang="en-US" sz="2499" spc="244">
                <a:solidFill>
                  <a:srgbClr val="231F20"/>
                </a:solidFill>
                <a:latin typeface="Clear Sans Regular"/>
                <a:ea typeface="Clear Sans Regular"/>
                <a:cs typeface="Clear Sans Regular"/>
                <a:sym typeface="Clear Sans Regular"/>
              </a:rPr>
              <a:t> khi sử</a:t>
            </a:r>
            <a:r>
              <a:rPr lang="en-US" sz="2499" spc="244">
                <a:solidFill>
                  <a:srgbClr val="231F20"/>
                </a:solidFill>
                <a:latin typeface="Clear Sans Regular"/>
                <a:ea typeface="Clear Sans Regular"/>
                <a:cs typeface="Clear Sans Regular"/>
                <a:sym typeface="Clear Sans Regular"/>
              </a:rPr>
              <a:t> dụng</a:t>
            </a:r>
          </a:p>
          <a:p>
            <a:pPr algn="l">
              <a:lnSpc>
                <a:spcPts val="344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673995" y="98239"/>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48722" y="3320629"/>
            <a:ext cx="4442357" cy="667904"/>
            <a:chOff x="0" y="0"/>
            <a:chExt cx="1170004" cy="175909"/>
          </a:xfrm>
        </p:grpSpPr>
        <p:sp>
          <p:nvSpPr>
            <p:cNvPr name="Freeform 8" id="8"/>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9" id="9"/>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Kết quả</a:t>
              </a:r>
            </a:p>
          </p:txBody>
        </p:sp>
      </p:grpSp>
      <p:sp>
        <p:nvSpPr>
          <p:cNvPr name="Freeform 10" id="10"/>
          <p:cNvSpPr/>
          <p:nvPr/>
        </p:nvSpPr>
        <p:spPr>
          <a:xfrm flipH="false" flipV="false" rot="0">
            <a:off x="1900047" y="6400411"/>
            <a:ext cx="16364587" cy="3886589"/>
          </a:xfrm>
          <a:custGeom>
            <a:avLst/>
            <a:gdLst/>
            <a:ahLst/>
            <a:cxnLst/>
            <a:rect r="r" b="b" t="t" l="l"/>
            <a:pathLst>
              <a:path h="3886589" w="16364587">
                <a:moveTo>
                  <a:pt x="0" y="0"/>
                </a:moveTo>
                <a:lnTo>
                  <a:pt x="16364587" y="0"/>
                </a:lnTo>
                <a:lnTo>
                  <a:pt x="16364587" y="3886589"/>
                </a:lnTo>
                <a:lnTo>
                  <a:pt x="0" y="3886589"/>
                </a:lnTo>
                <a:lnTo>
                  <a:pt x="0" y="0"/>
                </a:lnTo>
                <a:close/>
              </a:path>
            </a:pathLst>
          </a:custGeom>
          <a:blipFill>
            <a:blip r:embed="rId5"/>
            <a:stretch>
              <a:fillRect l="0" t="0" r="0" b="0"/>
            </a:stretch>
          </a:blipFill>
        </p:spPr>
      </p:sp>
      <p:sp>
        <p:nvSpPr>
          <p:cNvPr name="TextBox 11" id="11"/>
          <p:cNvSpPr txBox="true"/>
          <p:nvPr/>
        </p:nvSpPr>
        <p:spPr>
          <a:xfrm rot="0">
            <a:off x="709495" y="1076522"/>
            <a:ext cx="10366768" cy="1024759"/>
          </a:xfrm>
          <a:prstGeom prst="rect">
            <a:avLst/>
          </a:prstGeom>
        </p:spPr>
        <p:txBody>
          <a:bodyPr anchor="t" rtlCol="false" tIns="0" lIns="0" bIns="0" rIns="0">
            <a:spAutoFit/>
          </a:bodyPr>
          <a:lstStyle/>
          <a:p>
            <a:pPr algn="ctr">
              <a:lnSpc>
                <a:spcPts val="8380"/>
              </a:lnSpc>
            </a:pPr>
            <a:r>
              <a:rPr lang="en-US" b="true" sz="6072" spc="595">
                <a:solidFill>
                  <a:srgbClr val="FFFFFF"/>
                </a:solidFill>
                <a:latin typeface="Oswald Bold"/>
                <a:ea typeface="Oswald Bold"/>
                <a:cs typeface="Oswald Bold"/>
                <a:sym typeface="Oswald Bold"/>
              </a:rPr>
              <a:t>THỰC NGHIỆM</a:t>
            </a:r>
          </a:p>
        </p:txBody>
      </p:sp>
      <p:sp>
        <p:nvSpPr>
          <p:cNvPr name="TextBox 12" id="12"/>
          <p:cNvSpPr txBox="true"/>
          <p:nvPr/>
        </p:nvSpPr>
        <p:spPr>
          <a:xfrm rot="0">
            <a:off x="243856" y="4179032"/>
            <a:ext cx="15555895" cy="1704975"/>
          </a:xfrm>
          <a:prstGeom prst="rect">
            <a:avLst/>
          </a:prstGeom>
        </p:spPr>
        <p:txBody>
          <a:bodyPr anchor="t" rtlCol="false" tIns="0" lIns="0" bIns="0" rIns="0">
            <a:spAutoFit/>
          </a:bodyPr>
          <a:lstStyle/>
          <a:p>
            <a:pPr algn="l">
              <a:lnSpc>
                <a:spcPts val="3449"/>
              </a:lnSpc>
            </a:pPr>
            <a:r>
              <a:rPr lang="en-US" sz="2499" spc="244">
                <a:solidFill>
                  <a:srgbClr val="231F20"/>
                </a:solidFill>
                <a:latin typeface="Clear Sans Regular"/>
                <a:ea typeface="Clear Sans Regular"/>
                <a:cs typeface="Clear Sans Regular"/>
                <a:sym typeface="Clear Sans Regular"/>
              </a:rPr>
              <a:t>Bước 3 </a:t>
            </a:r>
            <a:r>
              <a:rPr lang="en-US" sz="2499" spc="244">
                <a:solidFill>
                  <a:srgbClr val="231F20"/>
                </a:solidFill>
                <a:latin typeface="Clear Sans Regular"/>
                <a:ea typeface="Clear Sans Regular"/>
                <a:cs typeface="Clear Sans Regular"/>
                <a:sym typeface="Clear Sans Regular"/>
              </a:rPr>
              <a:t>: Vì tập dữ liệu quá lớn nên chia nhở để train</a:t>
            </a:r>
            <a:r>
              <a:rPr lang="en-US" sz="2499" spc="244">
                <a:solidFill>
                  <a:srgbClr val="231F20"/>
                </a:solidFill>
                <a:latin typeface="Clear Sans Regular"/>
                <a:ea typeface="Clear Sans Regular"/>
                <a:cs typeface="Clear Sans Regular"/>
                <a:sym typeface="Clear Sans Regular"/>
              </a:rPr>
              <a:t> tránh dẫn đến overfitting đồng thời / thời gian train model quá lâu , đồng thời xáo trộn ngẫu</a:t>
            </a:r>
            <a:r>
              <a:rPr lang="en-US" sz="2499" spc="244">
                <a:solidFill>
                  <a:srgbClr val="231F20"/>
                </a:solidFill>
                <a:latin typeface="Clear Sans Regular"/>
                <a:ea typeface="Clear Sans Regular"/>
                <a:cs typeface="Clear Sans Regular"/>
                <a:sym typeface="Clear Sans Regular"/>
              </a:rPr>
              <a:t> nhiên tập ảnh đầu</a:t>
            </a:r>
            <a:r>
              <a:rPr lang="en-US" sz="2499" spc="244">
                <a:solidFill>
                  <a:srgbClr val="231F20"/>
                </a:solidFill>
                <a:latin typeface="Clear Sans Regular"/>
                <a:ea typeface="Clear Sans Regular"/>
                <a:cs typeface="Clear Sans Regular"/>
                <a:sym typeface="Clear Sans Regular"/>
              </a:rPr>
              <a:t> vào tránh bị trùng lập làm cho model không chính xác</a:t>
            </a:r>
          </a:p>
          <a:p>
            <a:pPr algn="l">
              <a:lnSpc>
                <a:spcPts val="344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673995" y="98239"/>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48722" y="3320629"/>
            <a:ext cx="4442357" cy="667904"/>
            <a:chOff x="0" y="0"/>
            <a:chExt cx="1170004" cy="175909"/>
          </a:xfrm>
        </p:grpSpPr>
        <p:sp>
          <p:nvSpPr>
            <p:cNvPr name="Freeform 8" id="8"/>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9" id="9"/>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Kết quả</a:t>
              </a:r>
            </a:p>
          </p:txBody>
        </p:sp>
      </p:grpSp>
      <p:sp>
        <p:nvSpPr>
          <p:cNvPr name="Freeform 10" id="10"/>
          <p:cNvSpPr/>
          <p:nvPr/>
        </p:nvSpPr>
        <p:spPr>
          <a:xfrm flipH="false" flipV="false" rot="0">
            <a:off x="9485673" y="3184339"/>
            <a:ext cx="8802327" cy="7107879"/>
          </a:xfrm>
          <a:custGeom>
            <a:avLst/>
            <a:gdLst/>
            <a:ahLst/>
            <a:cxnLst/>
            <a:rect r="r" b="b" t="t" l="l"/>
            <a:pathLst>
              <a:path h="7107879" w="8802327">
                <a:moveTo>
                  <a:pt x="0" y="0"/>
                </a:moveTo>
                <a:lnTo>
                  <a:pt x="8802327" y="0"/>
                </a:lnTo>
                <a:lnTo>
                  <a:pt x="8802327" y="7107879"/>
                </a:lnTo>
                <a:lnTo>
                  <a:pt x="0" y="7107879"/>
                </a:lnTo>
                <a:lnTo>
                  <a:pt x="0" y="0"/>
                </a:lnTo>
                <a:close/>
              </a:path>
            </a:pathLst>
          </a:custGeom>
          <a:blipFill>
            <a:blip r:embed="rId5"/>
            <a:stretch>
              <a:fillRect l="0" t="0" r="0" b="0"/>
            </a:stretch>
          </a:blipFill>
        </p:spPr>
      </p:sp>
      <p:sp>
        <p:nvSpPr>
          <p:cNvPr name="TextBox 11" id="11"/>
          <p:cNvSpPr txBox="true"/>
          <p:nvPr/>
        </p:nvSpPr>
        <p:spPr>
          <a:xfrm rot="0">
            <a:off x="709495" y="1076522"/>
            <a:ext cx="10366768" cy="1024759"/>
          </a:xfrm>
          <a:prstGeom prst="rect">
            <a:avLst/>
          </a:prstGeom>
        </p:spPr>
        <p:txBody>
          <a:bodyPr anchor="t" rtlCol="false" tIns="0" lIns="0" bIns="0" rIns="0">
            <a:spAutoFit/>
          </a:bodyPr>
          <a:lstStyle/>
          <a:p>
            <a:pPr algn="ctr">
              <a:lnSpc>
                <a:spcPts val="8380"/>
              </a:lnSpc>
            </a:pPr>
            <a:r>
              <a:rPr lang="en-US" b="true" sz="6072" spc="595">
                <a:solidFill>
                  <a:srgbClr val="FFFFFF"/>
                </a:solidFill>
                <a:latin typeface="Oswald Bold"/>
                <a:ea typeface="Oswald Bold"/>
                <a:cs typeface="Oswald Bold"/>
                <a:sym typeface="Oswald Bold"/>
              </a:rPr>
              <a:t>THỰC NGHIỆM</a:t>
            </a:r>
          </a:p>
        </p:txBody>
      </p:sp>
      <p:sp>
        <p:nvSpPr>
          <p:cNvPr name="TextBox 12" id="12"/>
          <p:cNvSpPr txBox="true"/>
          <p:nvPr/>
        </p:nvSpPr>
        <p:spPr>
          <a:xfrm rot="0">
            <a:off x="243856" y="4179032"/>
            <a:ext cx="5774109" cy="1704975"/>
          </a:xfrm>
          <a:prstGeom prst="rect">
            <a:avLst/>
          </a:prstGeom>
        </p:spPr>
        <p:txBody>
          <a:bodyPr anchor="t" rtlCol="false" tIns="0" lIns="0" bIns="0" rIns="0">
            <a:spAutoFit/>
          </a:bodyPr>
          <a:lstStyle/>
          <a:p>
            <a:pPr algn="l">
              <a:lnSpc>
                <a:spcPts val="3449"/>
              </a:lnSpc>
            </a:pPr>
            <a:r>
              <a:rPr lang="en-US" sz="2499" spc="244">
                <a:solidFill>
                  <a:srgbClr val="231F20"/>
                </a:solidFill>
                <a:latin typeface="Clear Sans Regular"/>
                <a:ea typeface="Clear Sans Regular"/>
                <a:cs typeface="Clear Sans Regular"/>
                <a:sym typeface="Clear Sans Regular"/>
              </a:rPr>
              <a:t>K</a:t>
            </a:r>
            <a:r>
              <a:rPr lang="en-US" sz="2499" spc="244">
                <a:solidFill>
                  <a:srgbClr val="231F20"/>
                </a:solidFill>
                <a:latin typeface="Clear Sans Regular"/>
                <a:ea typeface="Clear Sans Regular"/>
                <a:cs typeface="Clear Sans Regular"/>
                <a:sym typeface="Clear Sans Regular"/>
              </a:rPr>
              <a:t>hởi</a:t>
            </a:r>
            <a:r>
              <a:rPr lang="en-US" sz="2499" spc="244">
                <a:solidFill>
                  <a:srgbClr val="231F20"/>
                </a:solidFill>
                <a:latin typeface="Clear Sans Regular"/>
                <a:ea typeface="Clear Sans Regular"/>
                <a:cs typeface="Clear Sans Regular"/>
                <a:sym typeface="Clear Sans Regular"/>
              </a:rPr>
              <a:t> tạo mô hình CNN để train model vớ</a:t>
            </a:r>
            <a:r>
              <a:rPr lang="en-US" sz="2499" spc="244">
                <a:solidFill>
                  <a:srgbClr val="231F20"/>
                </a:solidFill>
                <a:latin typeface="Clear Sans Regular"/>
                <a:ea typeface="Clear Sans Regular"/>
                <a:cs typeface="Clear Sans Regular"/>
                <a:sym typeface="Clear Sans Regular"/>
              </a:rPr>
              <a:t>i tập dữ liệu đầu</a:t>
            </a:r>
            <a:r>
              <a:rPr lang="en-US" sz="2499" spc="244">
                <a:solidFill>
                  <a:srgbClr val="231F20"/>
                </a:solidFill>
                <a:latin typeface="Clear Sans Regular"/>
                <a:ea typeface="Clear Sans Regular"/>
                <a:cs typeface="Clear Sans Regular"/>
                <a:sym typeface="Clear Sans Regular"/>
              </a:rPr>
              <a:t> vào đã được xử lý:</a:t>
            </a:r>
          </a:p>
          <a:p>
            <a:pPr algn="l">
              <a:lnSpc>
                <a:spcPts val="344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673995" y="98239"/>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48722" y="3320629"/>
            <a:ext cx="4442357" cy="667904"/>
            <a:chOff x="0" y="0"/>
            <a:chExt cx="1170004" cy="175909"/>
          </a:xfrm>
        </p:grpSpPr>
        <p:sp>
          <p:nvSpPr>
            <p:cNvPr name="Freeform 8" id="8"/>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9" id="9"/>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Kết quả</a:t>
              </a:r>
            </a:p>
          </p:txBody>
        </p:sp>
      </p:grpSp>
      <p:sp>
        <p:nvSpPr>
          <p:cNvPr name="Freeform 10" id="10"/>
          <p:cNvSpPr/>
          <p:nvPr/>
        </p:nvSpPr>
        <p:spPr>
          <a:xfrm flipH="false" flipV="false" rot="0">
            <a:off x="12615700" y="3442596"/>
            <a:ext cx="5672300" cy="6844404"/>
          </a:xfrm>
          <a:custGeom>
            <a:avLst/>
            <a:gdLst/>
            <a:ahLst/>
            <a:cxnLst/>
            <a:rect r="r" b="b" t="t" l="l"/>
            <a:pathLst>
              <a:path h="6844404" w="5672300">
                <a:moveTo>
                  <a:pt x="0" y="0"/>
                </a:moveTo>
                <a:lnTo>
                  <a:pt x="5672300" y="0"/>
                </a:lnTo>
                <a:lnTo>
                  <a:pt x="5672300" y="6844404"/>
                </a:lnTo>
                <a:lnTo>
                  <a:pt x="0" y="6844404"/>
                </a:lnTo>
                <a:lnTo>
                  <a:pt x="0" y="0"/>
                </a:lnTo>
                <a:close/>
              </a:path>
            </a:pathLst>
          </a:custGeom>
          <a:blipFill>
            <a:blip r:embed="rId5"/>
            <a:stretch>
              <a:fillRect l="0" t="0" r="0" b="0"/>
            </a:stretch>
          </a:blipFill>
        </p:spPr>
      </p:sp>
      <p:sp>
        <p:nvSpPr>
          <p:cNvPr name="Freeform 11" id="11"/>
          <p:cNvSpPr/>
          <p:nvPr/>
        </p:nvSpPr>
        <p:spPr>
          <a:xfrm flipH="false" flipV="false" rot="0">
            <a:off x="1920975" y="4276360"/>
            <a:ext cx="10693030" cy="6001463"/>
          </a:xfrm>
          <a:custGeom>
            <a:avLst/>
            <a:gdLst/>
            <a:ahLst/>
            <a:cxnLst/>
            <a:rect r="r" b="b" t="t" l="l"/>
            <a:pathLst>
              <a:path h="6001463" w="10693030">
                <a:moveTo>
                  <a:pt x="0" y="0"/>
                </a:moveTo>
                <a:lnTo>
                  <a:pt x="10693030" y="0"/>
                </a:lnTo>
                <a:lnTo>
                  <a:pt x="10693030" y="6001463"/>
                </a:lnTo>
                <a:lnTo>
                  <a:pt x="0" y="6001463"/>
                </a:lnTo>
                <a:lnTo>
                  <a:pt x="0" y="0"/>
                </a:lnTo>
                <a:close/>
              </a:path>
            </a:pathLst>
          </a:custGeom>
          <a:blipFill>
            <a:blip r:embed="rId6"/>
            <a:stretch>
              <a:fillRect l="0" t="0" r="0" b="0"/>
            </a:stretch>
          </a:blipFill>
        </p:spPr>
      </p:sp>
      <p:sp>
        <p:nvSpPr>
          <p:cNvPr name="TextBox 12" id="12"/>
          <p:cNvSpPr txBox="true"/>
          <p:nvPr/>
        </p:nvSpPr>
        <p:spPr>
          <a:xfrm rot="0">
            <a:off x="709495" y="1076522"/>
            <a:ext cx="10366768" cy="1024759"/>
          </a:xfrm>
          <a:prstGeom prst="rect">
            <a:avLst/>
          </a:prstGeom>
        </p:spPr>
        <p:txBody>
          <a:bodyPr anchor="t" rtlCol="false" tIns="0" lIns="0" bIns="0" rIns="0">
            <a:spAutoFit/>
          </a:bodyPr>
          <a:lstStyle/>
          <a:p>
            <a:pPr algn="ctr">
              <a:lnSpc>
                <a:spcPts val="8380"/>
              </a:lnSpc>
            </a:pPr>
            <a:r>
              <a:rPr lang="en-US" b="true" sz="6072" spc="595">
                <a:solidFill>
                  <a:srgbClr val="FFFFFF"/>
                </a:solidFill>
                <a:latin typeface="Oswald Bold"/>
                <a:ea typeface="Oswald Bold"/>
                <a:cs typeface="Oswald Bold"/>
                <a:sym typeface="Oswald Bold"/>
              </a:rPr>
              <a:t>THỰC NGHIỆM</a:t>
            </a:r>
          </a:p>
        </p:txBody>
      </p:sp>
      <p:sp>
        <p:nvSpPr>
          <p:cNvPr name="TextBox 13" id="13"/>
          <p:cNvSpPr txBox="true"/>
          <p:nvPr/>
        </p:nvSpPr>
        <p:spPr>
          <a:xfrm rot="0">
            <a:off x="4591080" y="3273004"/>
            <a:ext cx="5774109" cy="1276350"/>
          </a:xfrm>
          <a:prstGeom prst="rect">
            <a:avLst/>
          </a:prstGeom>
        </p:spPr>
        <p:txBody>
          <a:bodyPr anchor="t" rtlCol="false" tIns="0" lIns="0" bIns="0" rIns="0">
            <a:spAutoFit/>
          </a:bodyPr>
          <a:lstStyle/>
          <a:p>
            <a:pPr algn="l">
              <a:lnSpc>
                <a:spcPts val="3449"/>
              </a:lnSpc>
            </a:pPr>
            <a:r>
              <a:rPr lang="en-US" sz="2499" spc="244">
                <a:solidFill>
                  <a:srgbClr val="231F20"/>
                </a:solidFill>
                <a:latin typeface="Clear Sans Regular"/>
                <a:ea typeface="Clear Sans Regular"/>
                <a:cs typeface="Clear Sans Regular"/>
                <a:sym typeface="Clear Sans Regular"/>
              </a:rPr>
              <a:t>Kết quả mô hình xây dựng thu được và train model:</a:t>
            </a:r>
          </a:p>
          <a:p>
            <a:pPr algn="l">
              <a:lnSpc>
                <a:spcPts val="344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80992" y="2889876"/>
            <a:ext cx="1400485" cy="6368424"/>
            <a:chOff x="0" y="0"/>
            <a:chExt cx="368852" cy="1677280"/>
          </a:xfrm>
        </p:grpSpPr>
        <p:sp>
          <p:nvSpPr>
            <p:cNvPr name="Freeform 4" id="4"/>
            <p:cNvSpPr/>
            <p:nvPr/>
          </p:nvSpPr>
          <p:spPr>
            <a:xfrm flipH="false" flipV="false" rot="0">
              <a:off x="0" y="0"/>
              <a:ext cx="368852" cy="1677280"/>
            </a:xfrm>
            <a:custGeom>
              <a:avLst/>
              <a:gdLst/>
              <a:ahLst/>
              <a:cxnLst/>
              <a:rect r="r" b="b" t="t" l="l"/>
              <a:pathLst>
                <a:path h="1677280" w="368852">
                  <a:moveTo>
                    <a:pt x="0" y="0"/>
                  </a:moveTo>
                  <a:lnTo>
                    <a:pt x="368852" y="0"/>
                  </a:lnTo>
                  <a:lnTo>
                    <a:pt x="368852" y="1677280"/>
                  </a:lnTo>
                  <a:lnTo>
                    <a:pt x="0" y="1677280"/>
                  </a:lnTo>
                  <a:close/>
                </a:path>
              </a:pathLst>
            </a:custGeom>
            <a:solidFill>
              <a:srgbClr val="CCCCCC"/>
            </a:solidFill>
          </p:spPr>
        </p:sp>
        <p:sp>
          <p:nvSpPr>
            <p:cNvPr name="TextBox 5" id="5"/>
            <p:cNvSpPr txBox="true"/>
            <p:nvPr/>
          </p:nvSpPr>
          <p:spPr>
            <a:xfrm>
              <a:off x="0" y="-19050"/>
              <a:ext cx="368852" cy="169633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1036994"/>
            <a:ext cx="7416941" cy="1683727"/>
          </a:xfrm>
          <a:prstGeom prst="rect">
            <a:avLst/>
          </a:prstGeom>
        </p:spPr>
        <p:txBody>
          <a:bodyPr anchor="t" rtlCol="false" tIns="0" lIns="0" bIns="0" rIns="0">
            <a:spAutoFit/>
          </a:bodyPr>
          <a:lstStyle/>
          <a:p>
            <a:pPr algn="ctr">
              <a:lnSpc>
                <a:spcPts val="13774"/>
              </a:lnSpc>
            </a:pPr>
            <a:r>
              <a:rPr lang="en-US" b="true" sz="9981" spc="978">
                <a:solidFill>
                  <a:srgbClr val="231F20"/>
                </a:solidFill>
                <a:latin typeface="Oswald Bold"/>
                <a:ea typeface="Oswald Bold"/>
                <a:cs typeface="Oswald Bold"/>
                <a:sym typeface="Oswald Bold"/>
              </a:rPr>
              <a:t>NHÓM 13</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193025" y="3431485"/>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01</a:t>
            </a:r>
          </a:p>
        </p:txBody>
      </p:sp>
      <p:sp>
        <p:nvSpPr>
          <p:cNvPr name="TextBox 9" id="9"/>
          <p:cNvSpPr txBox="true"/>
          <p:nvPr/>
        </p:nvSpPr>
        <p:spPr>
          <a:xfrm rot="0">
            <a:off x="5193025" y="5880669"/>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02</a:t>
            </a:r>
          </a:p>
        </p:txBody>
      </p:sp>
      <p:sp>
        <p:nvSpPr>
          <p:cNvPr name="TextBox 10" id="10"/>
          <p:cNvSpPr txBox="true"/>
          <p:nvPr/>
        </p:nvSpPr>
        <p:spPr>
          <a:xfrm rot="0">
            <a:off x="6750493" y="3536536"/>
            <a:ext cx="5790503"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Clear Sans Regular"/>
                <a:ea typeface="Clear Sans Regular"/>
                <a:cs typeface="Clear Sans Regular"/>
                <a:sym typeface="Clear Sans Regular"/>
              </a:rPr>
              <a:t>ĐẶNG CHÍ VIỄN - 20105361</a:t>
            </a:r>
          </a:p>
        </p:txBody>
      </p:sp>
      <p:sp>
        <p:nvSpPr>
          <p:cNvPr name="TextBox 11" id="11"/>
          <p:cNvSpPr txBox="true"/>
          <p:nvPr/>
        </p:nvSpPr>
        <p:spPr>
          <a:xfrm rot="0">
            <a:off x="6750493" y="5985720"/>
            <a:ext cx="6076629" cy="856698"/>
          </a:xfrm>
          <a:prstGeom prst="rect">
            <a:avLst/>
          </a:prstGeom>
        </p:spPr>
        <p:txBody>
          <a:bodyPr anchor="t" rtlCol="false" tIns="0" lIns="0" bIns="0" rIns="0">
            <a:spAutoFit/>
          </a:bodyPr>
          <a:lstStyle/>
          <a:p>
            <a:pPr algn="l">
              <a:lnSpc>
                <a:spcPts val="3483"/>
              </a:lnSpc>
            </a:pPr>
            <a:r>
              <a:rPr lang="en-US" sz="2524" spc="247">
                <a:solidFill>
                  <a:srgbClr val="231F20"/>
                </a:solidFill>
                <a:latin typeface="Clear Sans Regular"/>
                <a:ea typeface="Clear Sans Regular"/>
                <a:cs typeface="Clear Sans Regular"/>
                <a:sym typeface="Clear Sans Regular"/>
              </a:rPr>
              <a:t>LÊ MINH TOÀN - 20099181</a:t>
            </a:r>
          </a:p>
          <a:p>
            <a:pPr algn="l">
              <a:lnSpc>
                <a:spcPts val="3483"/>
              </a:lnSpc>
            </a:pPr>
          </a:p>
        </p:txBody>
      </p:sp>
      <p:sp>
        <p:nvSpPr>
          <p:cNvPr name="TextBox 12" id="12"/>
          <p:cNvSpPr txBox="true"/>
          <p:nvPr/>
        </p:nvSpPr>
        <p:spPr>
          <a:xfrm rot="0">
            <a:off x="5193025" y="8053983"/>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03</a:t>
            </a:r>
          </a:p>
        </p:txBody>
      </p:sp>
      <p:sp>
        <p:nvSpPr>
          <p:cNvPr name="TextBox 13" id="13"/>
          <p:cNvSpPr txBox="true"/>
          <p:nvPr/>
        </p:nvSpPr>
        <p:spPr>
          <a:xfrm rot="0">
            <a:off x="6750493" y="8159034"/>
            <a:ext cx="5790503" cy="856698"/>
          </a:xfrm>
          <a:prstGeom prst="rect">
            <a:avLst/>
          </a:prstGeom>
        </p:spPr>
        <p:txBody>
          <a:bodyPr anchor="t" rtlCol="false" tIns="0" lIns="0" bIns="0" rIns="0">
            <a:spAutoFit/>
          </a:bodyPr>
          <a:lstStyle/>
          <a:p>
            <a:pPr algn="l">
              <a:lnSpc>
                <a:spcPts val="3483"/>
              </a:lnSpc>
            </a:pPr>
            <a:r>
              <a:rPr lang="en-US" sz="2524" spc="247">
                <a:solidFill>
                  <a:srgbClr val="231F20"/>
                </a:solidFill>
                <a:latin typeface="Clear Sans Regular"/>
                <a:ea typeface="Clear Sans Regular"/>
                <a:cs typeface="Clear Sans Regular"/>
                <a:sym typeface="Clear Sans Regular"/>
              </a:rPr>
              <a:t>VIÊN VĨ NGHIỆP - 20050361</a:t>
            </a:r>
          </a:p>
          <a:p>
            <a:pPr algn="l">
              <a:lnSpc>
                <a:spcPts val="3483"/>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673995" y="98239"/>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48722" y="3320629"/>
            <a:ext cx="4442357" cy="667904"/>
            <a:chOff x="0" y="0"/>
            <a:chExt cx="1170004" cy="175909"/>
          </a:xfrm>
        </p:grpSpPr>
        <p:sp>
          <p:nvSpPr>
            <p:cNvPr name="Freeform 8" id="8"/>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9" id="9"/>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Kết quả</a:t>
              </a:r>
            </a:p>
          </p:txBody>
        </p:sp>
      </p:grpSp>
      <p:sp>
        <p:nvSpPr>
          <p:cNvPr name="Freeform 10" id="10"/>
          <p:cNvSpPr/>
          <p:nvPr/>
        </p:nvSpPr>
        <p:spPr>
          <a:xfrm flipH="false" flipV="false" rot="0">
            <a:off x="0" y="3988532"/>
            <a:ext cx="9013907" cy="6298468"/>
          </a:xfrm>
          <a:custGeom>
            <a:avLst/>
            <a:gdLst/>
            <a:ahLst/>
            <a:cxnLst/>
            <a:rect r="r" b="b" t="t" l="l"/>
            <a:pathLst>
              <a:path h="6298468" w="9013907">
                <a:moveTo>
                  <a:pt x="0" y="0"/>
                </a:moveTo>
                <a:lnTo>
                  <a:pt x="9013907" y="0"/>
                </a:lnTo>
                <a:lnTo>
                  <a:pt x="9013907" y="6298468"/>
                </a:lnTo>
                <a:lnTo>
                  <a:pt x="0" y="6298468"/>
                </a:lnTo>
                <a:lnTo>
                  <a:pt x="0" y="0"/>
                </a:lnTo>
                <a:close/>
              </a:path>
            </a:pathLst>
          </a:custGeom>
          <a:blipFill>
            <a:blip r:embed="rId5"/>
            <a:stretch>
              <a:fillRect l="0" t="0" r="0" b="0"/>
            </a:stretch>
          </a:blipFill>
        </p:spPr>
      </p:sp>
      <p:sp>
        <p:nvSpPr>
          <p:cNvPr name="TextBox 11" id="11"/>
          <p:cNvSpPr txBox="true"/>
          <p:nvPr/>
        </p:nvSpPr>
        <p:spPr>
          <a:xfrm rot="0">
            <a:off x="709495" y="1076522"/>
            <a:ext cx="10366768" cy="1024759"/>
          </a:xfrm>
          <a:prstGeom prst="rect">
            <a:avLst/>
          </a:prstGeom>
        </p:spPr>
        <p:txBody>
          <a:bodyPr anchor="t" rtlCol="false" tIns="0" lIns="0" bIns="0" rIns="0">
            <a:spAutoFit/>
          </a:bodyPr>
          <a:lstStyle/>
          <a:p>
            <a:pPr algn="ctr">
              <a:lnSpc>
                <a:spcPts val="8380"/>
              </a:lnSpc>
            </a:pPr>
            <a:r>
              <a:rPr lang="en-US" b="true" sz="6072" spc="595">
                <a:solidFill>
                  <a:srgbClr val="FFFFFF"/>
                </a:solidFill>
                <a:latin typeface="Oswald Bold"/>
                <a:ea typeface="Oswald Bold"/>
                <a:cs typeface="Oswald Bold"/>
                <a:sym typeface="Oswald Bold"/>
              </a:rPr>
              <a:t>THỰC NGHIỆM</a:t>
            </a:r>
          </a:p>
        </p:txBody>
      </p:sp>
      <p:sp>
        <p:nvSpPr>
          <p:cNvPr name="TextBox 12" id="12"/>
          <p:cNvSpPr txBox="true"/>
          <p:nvPr/>
        </p:nvSpPr>
        <p:spPr>
          <a:xfrm rot="0">
            <a:off x="10477242" y="4481512"/>
            <a:ext cx="5774109" cy="1276350"/>
          </a:xfrm>
          <a:prstGeom prst="rect">
            <a:avLst/>
          </a:prstGeom>
        </p:spPr>
        <p:txBody>
          <a:bodyPr anchor="t" rtlCol="false" tIns="0" lIns="0" bIns="0" rIns="0">
            <a:spAutoFit/>
          </a:bodyPr>
          <a:lstStyle/>
          <a:p>
            <a:pPr algn="l">
              <a:lnSpc>
                <a:spcPts val="3449"/>
              </a:lnSpc>
            </a:pPr>
            <a:r>
              <a:rPr lang="en-US" sz="2499" spc="244">
                <a:solidFill>
                  <a:srgbClr val="231F20"/>
                </a:solidFill>
                <a:latin typeface="Clear Sans Regular"/>
                <a:ea typeface="Clear Sans Regular"/>
                <a:cs typeface="Clear Sans Regular"/>
                <a:sym typeface="Clear Sans Regular"/>
              </a:rPr>
              <a:t>Thống kê giá trị mất mát (loss) và MAE (Mean Absolute Error):</a:t>
            </a:r>
          </a:p>
          <a:p>
            <a:pPr algn="l">
              <a:lnSpc>
                <a:spcPts val="344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673995" y="98239"/>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48722" y="3320629"/>
            <a:ext cx="4442357" cy="667904"/>
            <a:chOff x="0" y="0"/>
            <a:chExt cx="1170004" cy="175909"/>
          </a:xfrm>
        </p:grpSpPr>
        <p:sp>
          <p:nvSpPr>
            <p:cNvPr name="Freeform 8" id="8"/>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9" id="9"/>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Kết quả</a:t>
              </a:r>
            </a:p>
          </p:txBody>
        </p:sp>
      </p:grpSp>
      <p:sp>
        <p:nvSpPr>
          <p:cNvPr name="Freeform 10" id="10"/>
          <p:cNvSpPr/>
          <p:nvPr/>
        </p:nvSpPr>
        <p:spPr>
          <a:xfrm flipH="false" flipV="false" rot="0">
            <a:off x="6548850" y="3184339"/>
            <a:ext cx="7501974" cy="7079988"/>
          </a:xfrm>
          <a:custGeom>
            <a:avLst/>
            <a:gdLst/>
            <a:ahLst/>
            <a:cxnLst/>
            <a:rect r="r" b="b" t="t" l="l"/>
            <a:pathLst>
              <a:path h="7079988" w="7501974">
                <a:moveTo>
                  <a:pt x="0" y="0"/>
                </a:moveTo>
                <a:lnTo>
                  <a:pt x="7501974" y="0"/>
                </a:lnTo>
                <a:lnTo>
                  <a:pt x="7501974" y="7079988"/>
                </a:lnTo>
                <a:lnTo>
                  <a:pt x="0" y="7079988"/>
                </a:lnTo>
                <a:lnTo>
                  <a:pt x="0" y="0"/>
                </a:lnTo>
                <a:close/>
              </a:path>
            </a:pathLst>
          </a:custGeom>
          <a:blipFill>
            <a:blip r:embed="rId5"/>
            <a:stretch>
              <a:fillRect l="0" t="0" r="0" b="0"/>
            </a:stretch>
          </a:blipFill>
        </p:spPr>
      </p:sp>
      <p:sp>
        <p:nvSpPr>
          <p:cNvPr name="TextBox 11" id="11"/>
          <p:cNvSpPr txBox="true"/>
          <p:nvPr/>
        </p:nvSpPr>
        <p:spPr>
          <a:xfrm rot="0">
            <a:off x="709495" y="1076522"/>
            <a:ext cx="10366768" cy="1024759"/>
          </a:xfrm>
          <a:prstGeom prst="rect">
            <a:avLst/>
          </a:prstGeom>
        </p:spPr>
        <p:txBody>
          <a:bodyPr anchor="t" rtlCol="false" tIns="0" lIns="0" bIns="0" rIns="0">
            <a:spAutoFit/>
          </a:bodyPr>
          <a:lstStyle/>
          <a:p>
            <a:pPr algn="ctr">
              <a:lnSpc>
                <a:spcPts val="8380"/>
              </a:lnSpc>
            </a:pPr>
            <a:r>
              <a:rPr lang="en-US" b="true" sz="6072" spc="595">
                <a:solidFill>
                  <a:srgbClr val="FFFFFF"/>
                </a:solidFill>
                <a:latin typeface="Oswald Bold"/>
                <a:ea typeface="Oswald Bold"/>
                <a:cs typeface="Oswald Bold"/>
                <a:sym typeface="Oswald Bold"/>
              </a:rPr>
              <a:t>THỰC NGHIỆM</a:t>
            </a:r>
          </a:p>
        </p:txBody>
      </p:sp>
      <p:sp>
        <p:nvSpPr>
          <p:cNvPr name="TextBox 12" id="12"/>
          <p:cNvSpPr txBox="true"/>
          <p:nvPr/>
        </p:nvSpPr>
        <p:spPr>
          <a:xfrm rot="0">
            <a:off x="414774" y="4295775"/>
            <a:ext cx="5774109" cy="847725"/>
          </a:xfrm>
          <a:prstGeom prst="rect">
            <a:avLst/>
          </a:prstGeom>
        </p:spPr>
        <p:txBody>
          <a:bodyPr anchor="t" rtlCol="false" tIns="0" lIns="0" bIns="0" rIns="0">
            <a:spAutoFit/>
          </a:bodyPr>
          <a:lstStyle/>
          <a:p>
            <a:pPr algn="l">
              <a:lnSpc>
                <a:spcPts val="3449"/>
              </a:lnSpc>
            </a:pPr>
            <a:r>
              <a:rPr lang="en-US" sz="2499" spc="244">
                <a:solidFill>
                  <a:srgbClr val="231F20"/>
                </a:solidFill>
                <a:latin typeface="Clear Sans Regular"/>
                <a:ea typeface="Clear Sans Regular"/>
                <a:cs typeface="Clear Sans Regular"/>
                <a:sym typeface="Clear Sans Regular"/>
              </a:rPr>
              <a:t>Thử nghiệm mô hình:</a:t>
            </a:r>
          </a:p>
          <a:p>
            <a:pPr algn="l">
              <a:lnSpc>
                <a:spcPts val="344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7588253" y="356496"/>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3506090" y="-3564562"/>
            <a:ext cx="6709932" cy="6885191"/>
          </a:xfrm>
          <a:custGeom>
            <a:avLst/>
            <a:gdLst/>
            <a:ahLst/>
            <a:cxnLst/>
            <a:rect r="r" b="b" t="t" l="l"/>
            <a:pathLst>
              <a:path h="6885191" w="6709932">
                <a:moveTo>
                  <a:pt x="0" y="0"/>
                </a:moveTo>
                <a:lnTo>
                  <a:pt x="6709932" y="0"/>
                </a:lnTo>
                <a:lnTo>
                  <a:pt x="6709932" y="6885191"/>
                </a:lnTo>
                <a:lnTo>
                  <a:pt x="0" y="6885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48722" y="3320629"/>
            <a:ext cx="4442357" cy="667904"/>
            <a:chOff x="0" y="0"/>
            <a:chExt cx="1170004" cy="175909"/>
          </a:xfrm>
        </p:grpSpPr>
        <p:sp>
          <p:nvSpPr>
            <p:cNvPr name="Freeform 8" id="8"/>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9" id="9"/>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Đánh giá</a:t>
              </a:r>
            </a:p>
          </p:txBody>
        </p:sp>
      </p:grpSp>
      <p:sp>
        <p:nvSpPr>
          <p:cNvPr name="TextBox 10" id="10"/>
          <p:cNvSpPr txBox="true"/>
          <p:nvPr/>
        </p:nvSpPr>
        <p:spPr>
          <a:xfrm rot="0">
            <a:off x="7810763" y="1132658"/>
            <a:ext cx="10366768" cy="1024759"/>
          </a:xfrm>
          <a:prstGeom prst="rect">
            <a:avLst/>
          </a:prstGeom>
        </p:spPr>
        <p:txBody>
          <a:bodyPr anchor="t" rtlCol="false" tIns="0" lIns="0" bIns="0" rIns="0">
            <a:spAutoFit/>
          </a:bodyPr>
          <a:lstStyle/>
          <a:p>
            <a:pPr algn="ctr">
              <a:lnSpc>
                <a:spcPts val="8380"/>
              </a:lnSpc>
            </a:pPr>
            <a:r>
              <a:rPr lang="en-US" b="true" sz="6072" spc="595">
                <a:solidFill>
                  <a:srgbClr val="FFFFFF"/>
                </a:solidFill>
                <a:latin typeface="Oswald Bold"/>
                <a:ea typeface="Oswald Bold"/>
                <a:cs typeface="Oswald Bold"/>
                <a:sym typeface="Oswald Bold"/>
              </a:rPr>
              <a:t>THỰC NGHIỆM</a:t>
            </a:r>
          </a:p>
        </p:txBody>
      </p:sp>
      <p:sp>
        <p:nvSpPr>
          <p:cNvPr name="TextBox 11" id="11"/>
          <p:cNvSpPr txBox="true"/>
          <p:nvPr/>
        </p:nvSpPr>
        <p:spPr>
          <a:xfrm rot="0">
            <a:off x="0" y="4122809"/>
            <a:ext cx="18288000" cy="6164583"/>
          </a:xfrm>
          <a:prstGeom prst="rect">
            <a:avLst/>
          </a:prstGeom>
        </p:spPr>
        <p:txBody>
          <a:bodyPr anchor="t" rtlCol="false" tIns="0" lIns="0" bIns="0" rIns="0">
            <a:spAutoFit/>
          </a:bodyPr>
          <a:lstStyle/>
          <a:p>
            <a:pPr algn="l">
              <a:lnSpc>
                <a:spcPts val="2759"/>
              </a:lnSpc>
            </a:pPr>
            <a:r>
              <a:rPr lang="en-US" sz="1999" spc="195">
                <a:solidFill>
                  <a:srgbClr val="231F20"/>
                </a:solidFill>
                <a:latin typeface="Clear Sans Regular"/>
                <a:ea typeface="Clear Sans Regular"/>
                <a:cs typeface="Clear Sans Regular"/>
                <a:sym typeface="Clear Sans Regular"/>
              </a:rPr>
              <a:t>- Đánh giá về mô hình</a:t>
            </a:r>
          </a:p>
          <a:p>
            <a:pPr algn="l" marL="431773" indent="-215887" lvl="1">
              <a:lnSpc>
                <a:spcPts val="2759"/>
              </a:lnSpc>
              <a:buFont typeface="Arial"/>
              <a:buChar char="•"/>
            </a:pPr>
            <a:r>
              <a:rPr lang="en-US" sz="1999" spc="195">
                <a:solidFill>
                  <a:srgbClr val="231F20"/>
                </a:solidFill>
                <a:latin typeface="Clear Sans Regular"/>
                <a:ea typeface="Clear Sans Regular"/>
                <a:cs typeface="Clear Sans Regular"/>
                <a:sym typeface="Clear Sans Regular"/>
              </a:rPr>
              <a:t>Mô hình có kiến trúc CNN với ba lớp tích chập (Conv2D) kết hợp Batch Normalization và MaxPooling2D để trích xuất đặc trưng từ ảnh khuôn mặt.</a:t>
            </a:r>
          </a:p>
          <a:p>
            <a:pPr algn="l" marL="431773" indent="-215887" lvl="1">
              <a:lnSpc>
                <a:spcPts val="2759"/>
              </a:lnSpc>
              <a:buFont typeface="Arial"/>
              <a:buChar char="•"/>
            </a:pPr>
            <a:r>
              <a:rPr lang="en-US" sz="1999" spc="195">
                <a:solidFill>
                  <a:srgbClr val="231F20"/>
                </a:solidFill>
                <a:latin typeface="Clear Sans Regular"/>
                <a:ea typeface="Clear Sans Regular"/>
                <a:cs typeface="Clear Sans Regular"/>
                <a:sym typeface="Clear Sans Regular"/>
              </a:rPr>
              <a:t>Sau khi Flatten dữ liệu, mô hình sử dụng các lớp Dense với kích thước giảm dần để phân loại giới tính và dự đoán tuổi.</a:t>
            </a:r>
          </a:p>
          <a:p>
            <a:pPr algn="l" marL="431773" indent="-215887" lvl="1">
              <a:lnSpc>
                <a:spcPts val="2759"/>
              </a:lnSpc>
              <a:buFont typeface="Arial"/>
              <a:buChar char="•"/>
            </a:pPr>
            <a:r>
              <a:rPr lang="en-US" sz="1999" spc="195">
                <a:solidFill>
                  <a:srgbClr val="231F20"/>
                </a:solidFill>
                <a:latin typeface="Clear Sans Regular"/>
                <a:ea typeface="Clear Sans Regular"/>
                <a:cs typeface="Clear Sans Regular"/>
                <a:sym typeface="Clear Sans Regular"/>
              </a:rPr>
              <a:t>Có hai đầu ra:</a:t>
            </a:r>
          </a:p>
          <a:p>
            <a:pPr algn="l" marL="863546" indent="-287849" lvl="2">
              <a:lnSpc>
                <a:spcPts val="2759"/>
              </a:lnSpc>
              <a:buFont typeface="Arial"/>
              <a:buChar char="⚬"/>
            </a:pPr>
            <a:r>
              <a:rPr lang="en-US" sz="1999" spc="195">
                <a:solidFill>
                  <a:srgbClr val="231F20"/>
                </a:solidFill>
                <a:latin typeface="Clear Sans Regular"/>
                <a:ea typeface="Clear Sans Regular"/>
                <a:cs typeface="Clear Sans Regular"/>
                <a:sym typeface="Clear Sans Regular"/>
              </a:rPr>
              <a:t>gender_output (giới tính): Một node đầu ra với sigmoid activation, phù hợp cho bài toán phân loại nhị phân.</a:t>
            </a:r>
          </a:p>
          <a:p>
            <a:pPr algn="l" marL="863546" indent="-287849" lvl="2">
              <a:lnSpc>
                <a:spcPts val="2759"/>
              </a:lnSpc>
              <a:buFont typeface="Arial"/>
              <a:buChar char="⚬"/>
            </a:pPr>
            <a:r>
              <a:rPr lang="en-US" sz="1999" spc="195">
                <a:solidFill>
                  <a:srgbClr val="231F20"/>
                </a:solidFill>
                <a:latin typeface="Clear Sans Regular"/>
                <a:ea typeface="Clear Sans Regular"/>
                <a:cs typeface="Clear Sans Regular"/>
                <a:sym typeface="Clear Sans Regular"/>
              </a:rPr>
              <a:t>age_output (tuổi): Một node đầu ra, có thể sử dụng linear activation cho bài toán hồi quy.</a:t>
            </a:r>
          </a:p>
          <a:p>
            <a:pPr algn="l" marL="431773" indent="-215887" lvl="1">
              <a:lnSpc>
                <a:spcPts val="2759"/>
              </a:lnSpc>
              <a:buFont typeface="Arial"/>
              <a:buChar char="•"/>
            </a:pPr>
            <a:r>
              <a:rPr lang="en-US" sz="1999" spc="195">
                <a:solidFill>
                  <a:srgbClr val="231F20"/>
                </a:solidFill>
                <a:latin typeface="Clear Sans Regular"/>
                <a:ea typeface="Clear Sans Regular"/>
                <a:cs typeface="Clear Sans Regular"/>
                <a:sym typeface="Clear Sans Regular"/>
              </a:rPr>
              <a:t>Tổng số tham số: 11 triệu, mức trung bình đối với mô hình nhận diện ảnh.</a:t>
            </a:r>
          </a:p>
          <a:p>
            <a:pPr algn="l">
              <a:lnSpc>
                <a:spcPts val="2759"/>
              </a:lnSpc>
            </a:pPr>
            <a:r>
              <a:rPr lang="en-US" sz="1999" spc="195">
                <a:solidFill>
                  <a:srgbClr val="231F20"/>
                </a:solidFill>
                <a:latin typeface="Clear Sans Regular"/>
                <a:ea typeface="Clear Sans Regular"/>
                <a:cs typeface="Clear Sans Regular"/>
                <a:sym typeface="Clear Sans Regular"/>
              </a:rPr>
              <a:t>- Đánh giá kết quả huấn luyện</a:t>
            </a:r>
          </a:p>
          <a:p>
            <a:pPr algn="l">
              <a:lnSpc>
                <a:spcPts val="2759"/>
              </a:lnSpc>
            </a:pPr>
            <a:r>
              <a:rPr lang="en-US" sz="1999" spc="195">
                <a:solidFill>
                  <a:srgbClr val="231F20"/>
                </a:solidFill>
                <a:latin typeface="Clear Sans Regular"/>
                <a:ea typeface="Clear Sans Regular"/>
                <a:cs typeface="Clear Sans Regular"/>
                <a:sym typeface="Clear Sans Regular"/>
              </a:rPr>
              <a:t>Độ chính xác phân loại giới tính:</a:t>
            </a:r>
          </a:p>
          <a:p>
            <a:pPr algn="l" marL="431773" indent="-215887" lvl="1">
              <a:lnSpc>
                <a:spcPts val="2759"/>
              </a:lnSpc>
              <a:buFont typeface="Arial"/>
              <a:buChar char="•"/>
            </a:pPr>
            <a:r>
              <a:rPr lang="en-US" sz="1999" spc="195">
                <a:solidFill>
                  <a:srgbClr val="231F20"/>
                </a:solidFill>
                <a:latin typeface="Clear Sans Regular"/>
                <a:ea typeface="Clear Sans Regular"/>
                <a:cs typeface="Clear Sans Regular"/>
                <a:sym typeface="Clear Sans Regular"/>
              </a:rPr>
              <a:t>Bắt đầu từ khoảng 62% (Epoch 1) và tăng lên ~95% (Epoch 20).</a:t>
            </a:r>
          </a:p>
          <a:p>
            <a:pPr algn="l" marL="431773" indent="-215887" lvl="1">
              <a:lnSpc>
                <a:spcPts val="2759"/>
              </a:lnSpc>
              <a:buFont typeface="Arial"/>
              <a:buChar char="•"/>
            </a:pPr>
            <a:r>
              <a:rPr lang="en-US" sz="1999" spc="195">
                <a:solidFill>
                  <a:srgbClr val="231F20"/>
                </a:solidFill>
                <a:latin typeface="Clear Sans Regular"/>
                <a:ea typeface="Clear Sans Regular"/>
                <a:cs typeface="Clear Sans Regular"/>
                <a:sym typeface="Clear Sans Regular"/>
              </a:rPr>
              <a:t>Mô hình phân loại giới tính khá tốt.</a:t>
            </a:r>
          </a:p>
          <a:p>
            <a:pPr algn="l">
              <a:lnSpc>
                <a:spcPts val="2759"/>
              </a:lnSpc>
            </a:pPr>
            <a:r>
              <a:rPr lang="en-US" sz="1999" spc="195">
                <a:solidFill>
                  <a:srgbClr val="231F20"/>
                </a:solidFill>
                <a:latin typeface="Clear Sans Regular"/>
                <a:ea typeface="Clear Sans Regular"/>
                <a:cs typeface="Clear Sans Regular"/>
                <a:sym typeface="Clear Sans Regular"/>
              </a:rPr>
              <a:t>Lỗi dự đoán tuổi (MAE - Mean Absolute Error):</a:t>
            </a:r>
          </a:p>
          <a:p>
            <a:pPr algn="l" marL="431773" indent="-215887" lvl="1">
              <a:lnSpc>
                <a:spcPts val="2759"/>
              </a:lnSpc>
              <a:buFont typeface="Arial"/>
              <a:buChar char="•"/>
            </a:pPr>
            <a:r>
              <a:rPr lang="en-US" sz="1999" spc="195">
                <a:solidFill>
                  <a:srgbClr val="231F20"/>
                </a:solidFill>
                <a:latin typeface="Clear Sans Regular"/>
                <a:ea typeface="Clear Sans Regular"/>
                <a:cs typeface="Clear Sans Regular"/>
                <a:sym typeface="Clear Sans Regular"/>
              </a:rPr>
              <a:t>Bắt đầu từ 17.7 (Epoch 1) và giảm xuống ~5.3 (Epoch 20).</a:t>
            </a:r>
          </a:p>
          <a:p>
            <a:pPr algn="l" marL="431773" indent="-215887" lvl="1">
              <a:lnSpc>
                <a:spcPts val="2759"/>
              </a:lnSpc>
              <a:buFont typeface="Arial"/>
              <a:buChar char="•"/>
            </a:pPr>
            <a:r>
              <a:rPr lang="en-US" sz="1999" spc="195">
                <a:solidFill>
                  <a:srgbClr val="231F20"/>
                </a:solidFill>
                <a:latin typeface="Clear Sans Regular"/>
                <a:ea typeface="Clear Sans Regular"/>
                <a:cs typeface="Clear Sans Regular"/>
                <a:sym typeface="Clear Sans Regular"/>
              </a:rPr>
              <a:t>Lỗi trung bình 5.3 tuổi là khá ổn, nhưng có thể cải thiện thêm.</a:t>
            </a:r>
          </a:p>
          <a:p>
            <a:pPr algn="l">
              <a:lnSpc>
                <a:spcPts val="2759"/>
              </a:lnSpc>
            </a:pPr>
            <a:r>
              <a:rPr lang="en-US" sz="1999" spc="195">
                <a:solidFill>
                  <a:srgbClr val="231F20"/>
                </a:solidFill>
                <a:latin typeface="Clear Sans Regular"/>
                <a:ea typeface="Clear Sans Regular"/>
                <a:cs typeface="Clear Sans Regular"/>
                <a:sym typeface="Clear Sans Regular"/>
              </a:rPr>
              <a:t>Mất mát (Loss):</a:t>
            </a:r>
          </a:p>
          <a:p>
            <a:pPr algn="l" marL="431773" indent="-215887" lvl="1">
              <a:lnSpc>
                <a:spcPts val="2759"/>
              </a:lnSpc>
              <a:buFont typeface="Arial"/>
              <a:buChar char="•"/>
            </a:pPr>
            <a:r>
              <a:rPr lang="en-US" sz="1999" spc="195">
                <a:solidFill>
                  <a:srgbClr val="231F20"/>
                </a:solidFill>
                <a:latin typeface="Clear Sans Regular"/>
                <a:ea typeface="Clear Sans Regular"/>
                <a:cs typeface="Clear Sans Regular"/>
                <a:sym typeface="Clear Sans Regular"/>
              </a:rPr>
              <a:t>Giảm dần theo thời gian, cho thấy mô hình hội tụ tốt.</a:t>
            </a:r>
          </a:p>
          <a:p>
            <a:pPr algn="l">
              <a:lnSpc>
                <a:spcPts val="2759"/>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7588253" y="356496"/>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3506090" y="-3564562"/>
            <a:ext cx="6709932" cy="6885191"/>
          </a:xfrm>
          <a:custGeom>
            <a:avLst/>
            <a:gdLst/>
            <a:ahLst/>
            <a:cxnLst/>
            <a:rect r="r" b="b" t="t" l="l"/>
            <a:pathLst>
              <a:path h="6885191" w="6709932">
                <a:moveTo>
                  <a:pt x="0" y="0"/>
                </a:moveTo>
                <a:lnTo>
                  <a:pt x="6709932" y="0"/>
                </a:lnTo>
                <a:lnTo>
                  <a:pt x="6709932" y="6885191"/>
                </a:lnTo>
                <a:lnTo>
                  <a:pt x="0" y="6885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48722" y="3320629"/>
            <a:ext cx="4442357" cy="667904"/>
            <a:chOff x="0" y="0"/>
            <a:chExt cx="1170004" cy="175909"/>
          </a:xfrm>
        </p:grpSpPr>
        <p:sp>
          <p:nvSpPr>
            <p:cNvPr name="Freeform 8" id="8"/>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9" id="9"/>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Giao diện bài toán</a:t>
              </a:r>
            </a:p>
          </p:txBody>
        </p:sp>
      </p:grpSp>
      <p:sp>
        <p:nvSpPr>
          <p:cNvPr name="Freeform 10" id="10"/>
          <p:cNvSpPr/>
          <p:nvPr/>
        </p:nvSpPr>
        <p:spPr>
          <a:xfrm flipH="false" flipV="false" rot="0">
            <a:off x="160088" y="4219437"/>
            <a:ext cx="8983912" cy="5345514"/>
          </a:xfrm>
          <a:custGeom>
            <a:avLst/>
            <a:gdLst/>
            <a:ahLst/>
            <a:cxnLst/>
            <a:rect r="r" b="b" t="t" l="l"/>
            <a:pathLst>
              <a:path h="5345514" w="8983912">
                <a:moveTo>
                  <a:pt x="0" y="0"/>
                </a:moveTo>
                <a:lnTo>
                  <a:pt x="8983912" y="0"/>
                </a:lnTo>
                <a:lnTo>
                  <a:pt x="8983912" y="5345514"/>
                </a:lnTo>
                <a:lnTo>
                  <a:pt x="0" y="5345514"/>
                </a:lnTo>
                <a:lnTo>
                  <a:pt x="0" y="0"/>
                </a:lnTo>
                <a:close/>
              </a:path>
            </a:pathLst>
          </a:custGeom>
          <a:blipFill>
            <a:blip r:embed="rId5"/>
            <a:stretch>
              <a:fillRect l="0" t="0" r="0" b="0"/>
            </a:stretch>
          </a:blipFill>
        </p:spPr>
      </p:sp>
      <p:sp>
        <p:nvSpPr>
          <p:cNvPr name="Freeform 11" id="11"/>
          <p:cNvSpPr/>
          <p:nvPr/>
        </p:nvSpPr>
        <p:spPr>
          <a:xfrm flipH="false" flipV="false" rot="0">
            <a:off x="9473523" y="4596755"/>
            <a:ext cx="8704008" cy="5690245"/>
          </a:xfrm>
          <a:custGeom>
            <a:avLst/>
            <a:gdLst/>
            <a:ahLst/>
            <a:cxnLst/>
            <a:rect r="r" b="b" t="t" l="l"/>
            <a:pathLst>
              <a:path h="5690245" w="8704008">
                <a:moveTo>
                  <a:pt x="0" y="0"/>
                </a:moveTo>
                <a:lnTo>
                  <a:pt x="8704008" y="0"/>
                </a:lnTo>
                <a:lnTo>
                  <a:pt x="8704008" y="5690245"/>
                </a:lnTo>
                <a:lnTo>
                  <a:pt x="0" y="5690245"/>
                </a:lnTo>
                <a:lnTo>
                  <a:pt x="0" y="0"/>
                </a:lnTo>
                <a:close/>
              </a:path>
            </a:pathLst>
          </a:custGeom>
          <a:blipFill>
            <a:blip r:embed="rId6"/>
            <a:stretch>
              <a:fillRect l="0" t="0" r="0" b="0"/>
            </a:stretch>
          </a:blipFill>
        </p:spPr>
      </p:sp>
      <p:sp>
        <p:nvSpPr>
          <p:cNvPr name="TextBox 12" id="12"/>
          <p:cNvSpPr txBox="true"/>
          <p:nvPr/>
        </p:nvSpPr>
        <p:spPr>
          <a:xfrm rot="0">
            <a:off x="7810763" y="1132658"/>
            <a:ext cx="10366768" cy="1024759"/>
          </a:xfrm>
          <a:prstGeom prst="rect">
            <a:avLst/>
          </a:prstGeom>
        </p:spPr>
        <p:txBody>
          <a:bodyPr anchor="t" rtlCol="false" tIns="0" lIns="0" bIns="0" rIns="0">
            <a:spAutoFit/>
          </a:bodyPr>
          <a:lstStyle/>
          <a:p>
            <a:pPr algn="ctr">
              <a:lnSpc>
                <a:spcPts val="8380"/>
              </a:lnSpc>
            </a:pPr>
            <a:r>
              <a:rPr lang="en-US" b="true" sz="6072" spc="595">
                <a:solidFill>
                  <a:srgbClr val="FFFFFF"/>
                </a:solidFill>
                <a:latin typeface="Oswald Bold"/>
                <a:ea typeface="Oswald Bold"/>
                <a:cs typeface="Oswald Bold"/>
                <a:sym typeface="Oswald Bold"/>
              </a:rPr>
              <a:t>THỰC NGHIỆM</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grpSp>
        <p:nvGrpSpPr>
          <p:cNvPr name="Group 2" id="2"/>
          <p:cNvGrpSpPr/>
          <p:nvPr/>
        </p:nvGrpSpPr>
        <p:grpSpPr>
          <a:xfrm rot="0">
            <a:off x="-2770706" y="-3368517"/>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8014696" y="-6891346"/>
            <a:ext cx="12110389" cy="12426705"/>
          </a:xfrm>
          <a:custGeom>
            <a:avLst/>
            <a:gdLst/>
            <a:ahLst/>
            <a:cxnLst/>
            <a:rect r="r" b="b" t="t" l="l"/>
            <a:pathLst>
              <a:path h="12426705" w="12110389">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3986589">
            <a:off x="12200078" y="6792828"/>
            <a:ext cx="9894000" cy="10152425"/>
          </a:xfrm>
          <a:custGeom>
            <a:avLst/>
            <a:gdLst/>
            <a:ahLst/>
            <a:cxnLst/>
            <a:rect r="r" b="b" t="t" l="l"/>
            <a:pathLst>
              <a:path h="10152425" w="9894000">
                <a:moveTo>
                  <a:pt x="0" y="0"/>
                </a:moveTo>
                <a:lnTo>
                  <a:pt x="9894000" y="0"/>
                </a:lnTo>
                <a:lnTo>
                  <a:pt x="9894000" y="10152426"/>
                </a:lnTo>
                <a:lnTo>
                  <a:pt x="0" y="10152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185604" y="185893"/>
            <a:ext cx="12095808" cy="1173480"/>
          </a:xfrm>
          <a:prstGeom prst="rect">
            <a:avLst/>
          </a:prstGeom>
        </p:spPr>
        <p:txBody>
          <a:bodyPr anchor="t" rtlCol="false" tIns="0" lIns="0" bIns="0" rIns="0">
            <a:spAutoFit/>
          </a:bodyPr>
          <a:lstStyle/>
          <a:p>
            <a:pPr algn="l">
              <a:lnSpc>
                <a:spcPts val="9659"/>
              </a:lnSpc>
            </a:pPr>
            <a:r>
              <a:rPr lang="en-US" b="true" sz="6999" spc="685">
                <a:solidFill>
                  <a:srgbClr val="FFFFFF"/>
                </a:solidFill>
                <a:latin typeface="Oswald Bold"/>
                <a:ea typeface="Oswald Bold"/>
                <a:cs typeface="Oswald Bold"/>
                <a:sym typeface="Oswald Bold"/>
              </a:rPr>
              <a:t>HƯỚNG PHÁT TRIỂN TRONG </a:t>
            </a:r>
          </a:p>
        </p:txBody>
      </p:sp>
      <p:sp>
        <p:nvSpPr>
          <p:cNvPr name="TextBox 8" id="8"/>
          <p:cNvSpPr txBox="true"/>
          <p:nvPr/>
        </p:nvSpPr>
        <p:spPr>
          <a:xfrm rot="0">
            <a:off x="1705914" y="2049008"/>
            <a:ext cx="13843731" cy="7920228"/>
          </a:xfrm>
          <a:prstGeom prst="rect">
            <a:avLst/>
          </a:prstGeom>
        </p:spPr>
        <p:txBody>
          <a:bodyPr anchor="t" rtlCol="false" tIns="0" lIns="0" bIns="0" rIns="0">
            <a:spAutoFit/>
          </a:bodyPr>
          <a:lstStyle/>
          <a:p>
            <a:pPr algn="l" marL="582928" indent="-291464" lvl="1">
              <a:lnSpc>
                <a:spcPts val="3725"/>
              </a:lnSpc>
              <a:buFont typeface="Arial"/>
              <a:buChar char="•"/>
            </a:pPr>
            <a:r>
              <a:rPr lang="en-US" sz="2699" spc="264">
                <a:solidFill>
                  <a:srgbClr val="FFFFFF"/>
                </a:solidFill>
                <a:latin typeface="Clear Sans Regular"/>
                <a:ea typeface="Clear Sans Regular"/>
                <a:cs typeface="Clear Sans Regular"/>
                <a:sym typeface="Clear Sans Regular"/>
              </a:rPr>
              <a:t>Một trong những mục tiêu chính trong tương lai là nâng cao độ chính xác của mô hình trong việc xác định tuổi và giới tính. Điều này có thể đạt được thông qua việc tăng cường tập dữ liệu, sử dụng các phương pháp học sâu mới như mạng nơ-ron đối kháng (GANs) để tạo ra dữ liệu tổng hợp, hoặc cải tiến các kiến trúc mạng như Transformer và EfficientNet.</a:t>
            </a:r>
          </a:p>
          <a:p>
            <a:pPr algn="l" marL="582928" indent="-291464" lvl="1">
              <a:lnSpc>
                <a:spcPts val="3725"/>
              </a:lnSpc>
              <a:buFont typeface="Arial"/>
              <a:buChar char="•"/>
            </a:pPr>
            <a:r>
              <a:rPr lang="en-US" sz="2699" spc="264">
                <a:solidFill>
                  <a:srgbClr val="FFFFFF"/>
                </a:solidFill>
                <a:latin typeface="Clear Sans Regular"/>
                <a:ea typeface="Clear Sans Regular"/>
                <a:cs typeface="Clear Sans Regular"/>
                <a:sym typeface="Clear Sans Regular"/>
              </a:rPr>
              <a:t>Mặc dù mô hình hiện tại đã đạt được kết quả khả quan, nhưng việc áp dụng vào các tình huống thực tế như nhận diện trong điều kiện ánh sáng yếu, góc nhìn khác nhau hoặc khuôn mặt bị che khuất vẫn còn nhiều thách thức. Cần phát triển các phương pháp xử lý dữ liệu tiên tiến hơn để tăng cường khả năng nhận diện trong các tình huống này.</a:t>
            </a:r>
          </a:p>
          <a:p>
            <a:pPr algn="l" marL="582928" indent="-291464" lvl="1">
              <a:lnSpc>
                <a:spcPts val="3725"/>
              </a:lnSpc>
              <a:buFont typeface="Arial"/>
              <a:buChar char="•"/>
            </a:pPr>
            <a:r>
              <a:rPr lang="en-US" sz="2699" spc="264">
                <a:solidFill>
                  <a:srgbClr val="FFFFFF"/>
                </a:solidFill>
                <a:latin typeface="Clear Sans Regular"/>
                <a:ea typeface="Clear Sans Regular"/>
                <a:cs typeface="Clear Sans Regular"/>
                <a:sym typeface="Clear Sans Regular"/>
              </a:rPr>
              <a:t>Ngoài các ứng dụng truyền thống như giám sát an ninh và chăm sóc khách hàng, mô hình có thể được áp dụng trong các lĩnh vực khác như phân tích cảm xúc, dự đoán sức khỏe tâm thần từ hình ảnh khuôn mặt, hoặc sử dụng trong các ứng dụng y tế để chẩn đoán bệnh lý thông qua đặc điểm khuôn mặt.</a:t>
            </a:r>
          </a:p>
          <a:p>
            <a:pPr algn="l">
              <a:lnSpc>
                <a:spcPts val="3725"/>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691953" y="2212406"/>
            <a:ext cx="8904094" cy="4889788"/>
          </a:xfrm>
          <a:prstGeom prst="rect">
            <a:avLst/>
          </a:prstGeom>
        </p:spPr>
        <p:txBody>
          <a:bodyPr anchor="t" rtlCol="false" tIns="0" lIns="0" bIns="0" rIns="0">
            <a:spAutoFit/>
          </a:bodyPr>
          <a:lstStyle/>
          <a:p>
            <a:pPr algn="ctr" marL="0" indent="0" lvl="0">
              <a:lnSpc>
                <a:spcPts val="13015"/>
              </a:lnSpc>
              <a:spcBef>
                <a:spcPct val="0"/>
              </a:spcBef>
            </a:pPr>
            <a:r>
              <a:rPr lang="en-US" b="true" sz="9431" spc="924">
                <a:solidFill>
                  <a:srgbClr val="231F20"/>
                </a:solidFill>
                <a:latin typeface="Oswald Bold"/>
                <a:ea typeface="Oswald Bold"/>
                <a:cs typeface="Oswald Bold"/>
                <a:sym typeface="Oswald Bold"/>
              </a:rPr>
              <a:t>THANKS FOR YOUR WATCHING</a:t>
            </a:r>
          </a:p>
        </p:txBody>
      </p:sp>
      <p:sp>
        <p:nvSpPr>
          <p:cNvPr name="Freeform 5" id="5"/>
          <p:cNvSpPr/>
          <p:nvPr/>
        </p:nvSpPr>
        <p:spPr>
          <a:xfrm flipH="false" flipV="false" rot="887923">
            <a:off x="-5341110" y="4704417"/>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991451" y="358377"/>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1783483" y="1049603"/>
            <a:ext cx="6176060" cy="8208697"/>
          </a:xfrm>
          <a:custGeom>
            <a:avLst/>
            <a:gdLst/>
            <a:ahLst/>
            <a:cxnLst/>
            <a:rect r="r" b="b" t="t" l="l"/>
            <a:pathLst>
              <a:path h="8208697" w="6176060">
                <a:moveTo>
                  <a:pt x="0" y="0"/>
                </a:moveTo>
                <a:lnTo>
                  <a:pt x="6176060" y="0"/>
                </a:lnTo>
                <a:lnTo>
                  <a:pt x="6176060" y="8208697"/>
                </a:lnTo>
                <a:lnTo>
                  <a:pt x="0" y="8208697"/>
                </a:lnTo>
                <a:lnTo>
                  <a:pt x="0" y="0"/>
                </a:lnTo>
                <a:close/>
              </a:path>
            </a:pathLst>
          </a:custGeom>
          <a:blipFill>
            <a:blip r:embed="rId3"/>
            <a:stretch>
              <a:fillRect l="-49746" t="0" r="-49746" b="0"/>
            </a:stretch>
          </a:blipFill>
        </p:spPr>
      </p:sp>
      <p:sp>
        <p:nvSpPr>
          <p:cNvPr name="TextBox 7" id="7"/>
          <p:cNvSpPr txBox="true"/>
          <p:nvPr/>
        </p:nvSpPr>
        <p:spPr>
          <a:xfrm rot="0">
            <a:off x="467202" y="693111"/>
            <a:ext cx="9314274" cy="1350644"/>
          </a:xfrm>
          <a:prstGeom prst="rect">
            <a:avLst/>
          </a:prstGeom>
        </p:spPr>
        <p:txBody>
          <a:bodyPr anchor="t" rtlCol="false" tIns="0" lIns="0" bIns="0" rIns="0">
            <a:spAutoFit/>
          </a:bodyPr>
          <a:lstStyle/>
          <a:p>
            <a:pPr algn="just">
              <a:lnSpc>
                <a:spcPts val="11040"/>
              </a:lnSpc>
            </a:pPr>
            <a:r>
              <a:rPr lang="en-US" b="true" sz="8000" spc="784">
                <a:solidFill>
                  <a:srgbClr val="231F20"/>
                </a:solidFill>
                <a:latin typeface="Faustina Regular Bold"/>
                <a:ea typeface="Faustina Regular Bold"/>
                <a:cs typeface="Faustina Regular Bold"/>
                <a:sym typeface="Faustina Regular Bold"/>
              </a:rPr>
              <a:t>MÔ TẢ BÀI TOÁN</a:t>
            </a:r>
          </a:p>
        </p:txBody>
      </p:sp>
      <p:sp>
        <p:nvSpPr>
          <p:cNvPr name="Freeform 8" id="8"/>
          <p:cNvSpPr/>
          <p:nvPr/>
        </p:nvSpPr>
        <p:spPr>
          <a:xfrm flipH="false" flipV="false" rot="0">
            <a:off x="-5032661" y="7991198"/>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0" y="2196319"/>
            <a:ext cx="11693720" cy="7135309"/>
          </a:xfrm>
          <a:prstGeom prst="rect">
            <a:avLst/>
          </a:prstGeom>
        </p:spPr>
        <p:txBody>
          <a:bodyPr anchor="t" rtlCol="false" tIns="0" lIns="0" bIns="0" rIns="0">
            <a:spAutoFit/>
          </a:bodyPr>
          <a:lstStyle/>
          <a:p>
            <a:pPr algn="l" marL="629270" indent="-314635" lvl="1">
              <a:lnSpc>
                <a:spcPts val="3789"/>
              </a:lnSpc>
              <a:buFont typeface="Arial"/>
              <a:buChar char="•"/>
            </a:pPr>
            <a:r>
              <a:rPr lang="en-US" sz="2914">
                <a:solidFill>
                  <a:srgbClr val="231F20"/>
                </a:solidFill>
                <a:latin typeface="Open Sauce"/>
                <a:ea typeface="Open Sauce"/>
                <a:cs typeface="Open Sauce"/>
                <a:sym typeface="Open Sauce"/>
              </a:rPr>
              <a:t> Trong lĩnh vực nhận dạng hình ảnh và thị giác máy tính, các mô hình học sâu (Deep Learning) ngày càng được ứng dụng rộng rãi nhằm giải quyết các bài toán phức tạp, trong đó có nhận diện và phân loại đối tượng. Một trong những bài toán quan trọng là xác định tuổi và giới tính dựa trên hình ảnh, được ứng dụng trong nhiều lĩnh vực như giám sát an ninh, chăm sóc khách hàng, y tế và nghiên cứu nhân k</a:t>
            </a:r>
            <a:r>
              <a:rPr lang="en-US" sz="2914">
                <a:solidFill>
                  <a:srgbClr val="231F20"/>
                </a:solidFill>
                <a:latin typeface="Open Sauce"/>
                <a:ea typeface="Open Sauce"/>
                <a:cs typeface="Open Sauce"/>
                <a:sym typeface="Open Sauce"/>
              </a:rPr>
              <a:t>hẩu học.</a:t>
            </a:r>
          </a:p>
          <a:p>
            <a:pPr algn="l" marL="629270" indent="-314635" lvl="1">
              <a:lnSpc>
                <a:spcPts val="3789"/>
              </a:lnSpc>
              <a:buFont typeface="Arial"/>
              <a:buChar char="•"/>
            </a:pPr>
            <a:r>
              <a:rPr lang="en-US" sz="2914">
                <a:solidFill>
                  <a:srgbClr val="231F20"/>
                </a:solidFill>
                <a:latin typeface="Open Sauce"/>
                <a:ea typeface="Open Sauce"/>
                <a:cs typeface="Open Sauce"/>
                <a:sym typeface="Open Sauce"/>
              </a:rPr>
              <a:t> Mạng nơ-ron tích chập (Convolutional Neural Network - CNN) và các biến thể hiện đại như ResNet (Residual Network) đã chứng minh hiệu quả vượt trội trong các tác vụ nhận dạng hình ảnh. Với khả năng học các đặc trưng phức tạp từ dữ liệu hình ảnh, </a:t>
            </a:r>
            <a:r>
              <a:rPr lang="en-US" sz="2914">
                <a:solidFill>
                  <a:srgbClr val="231F20"/>
                </a:solidFill>
                <a:latin typeface="Open Sauce"/>
                <a:ea typeface="Open Sauce"/>
                <a:cs typeface="Open Sauce"/>
                <a:sym typeface="Open Sauce"/>
              </a:rPr>
              <a:t>ResNet và CN</a:t>
            </a:r>
            <a:r>
              <a:rPr lang="en-US" sz="2914">
                <a:solidFill>
                  <a:srgbClr val="231F20"/>
                </a:solidFill>
                <a:latin typeface="Open Sauce"/>
                <a:ea typeface="Open Sauce"/>
                <a:cs typeface="Open Sauce"/>
                <a:sym typeface="Open Sauce"/>
              </a:rPr>
              <a:t>N</a:t>
            </a:r>
            <a:r>
              <a:rPr lang="en-US" sz="2914">
                <a:solidFill>
                  <a:srgbClr val="231F20"/>
                </a:solidFill>
                <a:latin typeface="Open Sauce"/>
                <a:ea typeface="Open Sauce"/>
                <a:cs typeface="Open Sauce"/>
                <a:sym typeface="Open Sauce"/>
              </a:rPr>
              <a:t> có thể hỗ trợ việc xác định tuổi và giới tính một cách chính xác hơn so với các phương pháp truyền thống.</a:t>
            </a:r>
          </a:p>
          <a:p>
            <a:pPr algn="l">
              <a:lnSpc>
                <a:spcPts val="378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991451" y="358377"/>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1783483" y="1049603"/>
            <a:ext cx="6176060" cy="8208697"/>
          </a:xfrm>
          <a:custGeom>
            <a:avLst/>
            <a:gdLst/>
            <a:ahLst/>
            <a:cxnLst/>
            <a:rect r="r" b="b" t="t" l="l"/>
            <a:pathLst>
              <a:path h="8208697" w="6176060">
                <a:moveTo>
                  <a:pt x="0" y="0"/>
                </a:moveTo>
                <a:lnTo>
                  <a:pt x="6176060" y="0"/>
                </a:lnTo>
                <a:lnTo>
                  <a:pt x="6176060" y="8208697"/>
                </a:lnTo>
                <a:lnTo>
                  <a:pt x="0" y="8208697"/>
                </a:lnTo>
                <a:lnTo>
                  <a:pt x="0" y="0"/>
                </a:lnTo>
                <a:close/>
              </a:path>
            </a:pathLst>
          </a:custGeom>
          <a:blipFill>
            <a:blip r:embed="rId3"/>
            <a:stretch>
              <a:fillRect l="-49746" t="0" r="-49746" b="0"/>
            </a:stretch>
          </a:blipFill>
        </p:spPr>
      </p:sp>
      <p:sp>
        <p:nvSpPr>
          <p:cNvPr name="TextBox 7" id="7"/>
          <p:cNvSpPr txBox="true"/>
          <p:nvPr/>
        </p:nvSpPr>
        <p:spPr>
          <a:xfrm rot="0">
            <a:off x="467202" y="721686"/>
            <a:ext cx="9314274" cy="1048889"/>
          </a:xfrm>
          <a:prstGeom prst="rect">
            <a:avLst/>
          </a:prstGeom>
        </p:spPr>
        <p:txBody>
          <a:bodyPr anchor="t" rtlCol="false" tIns="0" lIns="0" bIns="0" rIns="0">
            <a:spAutoFit/>
          </a:bodyPr>
          <a:lstStyle/>
          <a:p>
            <a:pPr algn="just">
              <a:lnSpc>
                <a:spcPts val="8556"/>
              </a:lnSpc>
            </a:pPr>
            <a:r>
              <a:rPr lang="en-US" b="true" sz="6200" spc="607">
                <a:solidFill>
                  <a:srgbClr val="231F20"/>
                </a:solidFill>
                <a:latin typeface="Faustina Regular Bold"/>
                <a:ea typeface="Faustina Regular Bold"/>
                <a:cs typeface="Faustina Regular Bold"/>
                <a:sym typeface="Faustina Regular Bold"/>
              </a:rPr>
              <a:t>LÝ DO CHỌN ĐỀ TÀI</a:t>
            </a:r>
          </a:p>
        </p:txBody>
      </p:sp>
      <p:sp>
        <p:nvSpPr>
          <p:cNvPr name="Freeform 8" id="8"/>
          <p:cNvSpPr/>
          <p:nvPr/>
        </p:nvSpPr>
        <p:spPr>
          <a:xfrm flipH="false" flipV="false" rot="0">
            <a:off x="-5032661" y="7991198"/>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0" y="2489569"/>
            <a:ext cx="10486786" cy="4754059"/>
          </a:xfrm>
          <a:prstGeom prst="rect">
            <a:avLst/>
          </a:prstGeom>
        </p:spPr>
        <p:txBody>
          <a:bodyPr anchor="t" rtlCol="false" tIns="0" lIns="0" bIns="0" rIns="0">
            <a:spAutoFit/>
          </a:bodyPr>
          <a:lstStyle/>
          <a:p>
            <a:pPr algn="l" marL="629270" indent="-314635" lvl="1">
              <a:lnSpc>
                <a:spcPts val="3789"/>
              </a:lnSpc>
              <a:buFont typeface="Arial"/>
              <a:buChar char="•"/>
            </a:pPr>
            <a:r>
              <a:rPr lang="en-US" sz="2914">
                <a:solidFill>
                  <a:srgbClr val="231F20"/>
                </a:solidFill>
                <a:latin typeface="Open Sauce"/>
                <a:ea typeface="Open Sauce"/>
                <a:cs typeface="Open Sauce"/>
                <a:sym typeface="Open Sauce"/>
              </a:rPr>
              <a:t>Nhận dạng tuổi và giới tính là một bài toán có nhiều ứng dụng thực tiễn nhưng vẫn còn nhiều thách thức do sự đa dạng về khuôn mặt, ánh sáng, góc chụp và biểu cảm. Việc sử dụng các mô hìn</a:t>
            </a:r>
            <a:r>
              <a:rPr lang="en-US" sz="2914">
                <a:solidFill>
                  <a:srgbClr val="231F20"/>
                </a:solidFill>
                <a:latin typeface="Open Sauce"/>
                <a:ea typeface="Open Sauce"/>
                <a:cs typeface="Open Sauce"/>
                <a:sym typeface="Open Sauce"/>
              </a:rPr>
              <a:t>h học sâu, đặc biệt là ResNet và CNN, sẽ giúp cải thiện độ chính xác và khả năng tổng quát hóa của hệ thống. Hơn nữa, với sự phát triển của công nghệ tính toán và dữ liệu lớn, nghiên cứu</a:t>
            </a:r>
            <a:r>
              <a:rPr lang="en-US" sz="2914">
                <a:solidFill>
                  <a:srgbClr val="231F20"/>
                </a:solidFill>
                <a:latin typeface="Open Sauce"/>
                <a:ea typeface="Open Sauce"/>
                <a:cs typeface="Open Sauce"/>
                <a:sym typeface="Open Sauce"/>
              </a:rPr>
              <a:t> này</a:t>
            </a:r>
            <a:r>
              <a:rPr lang="en-US" sz="2914">
                <a:solidFill>
                  <a:srgbClr val="231F20"/>
                </a:solidFill>
                <a:latin typeface="Open Sauce"/>
                <a:ea typeface="Open Sauce"/>
                <a:cs typeface="Open Sauce"/>
                <a:sym typeface="Open Sauce"/>
              </a:rPr>
              <a:t> có tiềm năng mang lại các giải pháp hữu ích cho nhiều lĩnh vực khác nhau.</a:t>
            </a:r>
          </a:p>
          <a:p>
            <a:pPr algn="l">
              <a:lnSpc>
                <a:spcPts val="378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991451" y="358377"/>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1783483" y="1049603"/>
            <a:ext cx="6176060" cy="8208697"/>
          </a:xfrm>
          <a:custGeom>
            <a:avLst/>
            <a:gdLst/>
            <a:ahLst/>
            <a:cxnLst/>
            <a:rect r="r" b="b" t="t" l="l"/>
            <a:pathLst>
              <a:path h="8208697" w="6176060">
                <a:moveTo>
                  <a:pt x="0" y="0"/>
                </a:moveTo>
                <a:lnTo>
                  <a:pt x="6176060" y="0"/>
                </a:lnTo>
                <a:lnTo>
                  <a:pt x="6176060" y="8208697"/>
                </a:lnTo>
                <a:lnTo>
                  <a:pt x="0" y="8208697"/>
                </a:lnTo>
                <a:lnTo>
                  <a:pt x="0" y="0"/>
                </a:lnTo>
                <a:close/>
              </a:path>
            </a:pathLst>
          </a:custGeom>
          <a:blipFill>
            <a:blip r:embed="rId3"/>
            <a:stretch>
              <a:fillRect l="-49746" t="0" r="-49746" b="0"/>
            </a:stretch>
          </a:blipFill>
        </p:spPr>
      </p:sp>
      <p:sp>
        <p:nvSpPr>
          <p:cNvPr name="TextBox 7" id="7"/>
          <p:cNvSpPr txBox="true"/>
          <p:nvPr/>
        </p:nvSpPr>
        <p:spPr>
          <a:xfrm rot="0">
            <a:off x="453168" y="436494"/>
            <a:ext cx="8233646" cy="1821937"/>
          </a:xfrm>
          <a:prstGeom prst="rect">
            <a:avLst/>
          </a:prstGeom>
        </p:spPr>
        <p:txBody>
          <a:bodyPr anchor="t" rtlCol="false" tIns="0" lIns="0" bIns="0" rIns="0">
            <a:spAutoFit/>
          </a:bodyPr>
          <a:lstStyle/>
          <a:p>
            <a:pPr algn="just">
              <a:lnSpc>
                <a:spcPts val="7314"/>
              </a:lnSpc>
            </a:pPr>
            <a:r>
              <a:rPr lang="en-US" b="true" sz="5300" spc="519">
                <a:solidFill>
                  <a:srgbClr val="231F20"/>
                </a:solidFill>
                <a:latin typeface="Faustina Regular Bold"/>
                <a:ea typeface="Faustina Regular Bold"/>
                <a:cs typeface="Faustina Regular Bold"/>
                <a:sym typeface="Faustina Regular Bold"/>
              </a:rPr>
              <a:t>MỤC TIÊU VÀ PHẠM VI NGHIÊN CỨU</a:t>
            </a:r>
          </a:p>
        </p:txBody>
      </p:sp>
      <p:sp>
        <p:nvSpPr>
          <p:cNvPr name="Freeform 8" id="8"/>
          <p:cNvSpPr/>
          <p:nvPr/>
        </p:nvSpPr>
        <p:spPr>
          <a:xfrm flipH="false" flipV="false" rot="0">
            <a:off x="-5032661" y="7991198"/>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0" y="2480044"/>
            <a:ext cx="11693980" cy="4117340"/>
          </a:xfrm>
          <a:prstGeom prst="rect">
            <a:avLst/>
          </a:prstGeom>
        </p:spPr>
        <p:txBody>
          <a:bodyPr anchor="t" rtlCol="false" tIns="0" lIns="0" bIns="0" rIns="0">
            <a:spAutoFit/>
          </a:bodyPr>
          <a:lstStyle/>
          <a:p>
            <a:pPr algn="l" marL="604519" indent="-302260" lvl="1">
              <a:lnSpc>
                <a:spcPts val="3639"/>
              </a:lnSpc>
              <a:buFont typeface="Arial"/>
              <a:buChar char="•"/>
            </a:pPr>
            <a:r>
              <a:rPr lang="en-US" sz="2799">
                <a:solidFill>
                  <a:srgbClr val="231F20"/>
                </a:solidFill>
                <a:latin typeface="Open Sauce"/>
                <a:ea typeface="Open Sauce"/>
                <a:cs typeface="Open Sauce"/>
                <a:sym typeface="Open Sauce"/>
              </a:rPr>
              <a:t>Xây dựng mô hình nhận dạng tuổi và giới tính sử dụng ResNet và CNN.</a:t>
            </a:r>
          </a:p>
          <a:p>
            <a:pPr algn="l" marL="604519" indent="-302260" lvl="1">
              <a:lnSpc>
                <a:spcPts val="3639"/>
              </a:lnSpc>
              <a:buFont typeface="Arial"/>
              <a:buChar char="•"/>
            </a:pPr>
            <a:r>
              <a:rPr lang="en-US" sz="2799">
                <a:solidFill>
                  <a:srgbClr val="231F20"/>
                </a:solidFill>
                <a:latin typeface="Open Sauce"/>
                <a:ea typeface="Open Sauce"/>
                <a:cs typeface="Open Sauce"/>
                <a:sym typeface="Open Sauce"/>
              </a:rPr>
              <a:t>Đánh giá độ chính xác của mô hình trên các tập dữ liệu khác nhau.</a:t>
            </a:r>
          </a:p>
          <a:p>
            <a:pPr algn="l" marL="604519" indent="-302260" lvl="1">
              <a:lnSpc>
                <a:spcPts val="3639"/>
              </a:lnSpc>
              <a:buFont typeface="Arial"/>
              <a:buChar char="•"/>
            </a:pPr>
            <a:r>
              <a:rPr lang="en-US" sz="2799">
                <a:solidFill>
                  <a:srgbClr val="231F20"/>
                </a:solidFill>
                <a:latin typeface="Open Sauce"/>
                <a:ea typeface="Open Sauce"/>
                <a:cs typeface="Open Sauce"/>
                <a:sym typeface="Open Sauce"/>
              </a:rPr>
              <a:t>So sán</a:t>
            </a:r>
            <a:r>
              <a:rPr lang="en-US" sz="2799">
                <a:solidFill>
                  <a:srgbClr val="231F20"/>
                </a:solidFill>
                <a:latin typeface="Open Sauce"/>
                <a:ea typeface="Open Sauce"/>
                <a:cs typeface="Open Sauce"/>
                <a:sym typeface="Open Sauce"/>
              </a:rPr>
              <a:t>h hiệu suất của ResNet với các mô hình CNN thông thường.</a:t>
            </a:r>
          </a:p>
          <a:p>
            <a:pPr algn="l" marL="604519" indent="-302260" lvl="1">
              <a:lnSpc>
                <a:spcPts val="3639"/>
              </a:lnSpc>
              <a:buFont typeface="Arial"/>
              <a:buChar char="•"/>
            </a:pPr>
            <a:r>
              <a:rPr lang="en-US" sz="2799">
                <a:solidFill>
                  <a:srgbClr val="231F20"/>
                </a:solidFill>
                <a:latin typeface="Open Sauce"/>
                <a:ea typeface="Open Sauce"/>
                <a:cs typeface="Open Sauce"/>
                <a:sym typeface="Open Sauce"/>
              </a:rPr>
              <a:t>Đề xuất phương pháp tối ưu hóa mô hình để cải thiện độ chính xác.</a:t>
            </a:r>
          </a:p>
          <a:p>
            <a:pPr algn="l">
              <a:lnSpc>
                <a:spcPts val="3639"/>
              </a:lnSpc>
            </a:pPr>
          </a:p>
        </p:txBody>
      </p:sp>
      <p:sp>
        <p:nvSpPr>
          <p:cNvPr name="TextBox 10" id="10"/>
          <p:cNvSpPr txBox="true"/>
          <p:nvPr/>
        </p:nvSpPr>
        <p:spPr>
          <a:xfrm rot="0">
            <a:off x="-98239" y="6268483"/>
            <a:ext cx="11881721" cy="3660140"/>
          </a:xfrm>
          <a:prstGeom prst="rect">
            <a:avLst/>
          </a:prstGeom>
        </p:spPr>
        <p:txBody>
          <a:bodyPr anchor="t" rtlCol="false" tIns="0" lIns="0" bIns="0" rIns="0">
            <a:spAutoFit/>
          </a:bodyPr>
          <a:lstStyle/>
          <a:p>
            <a:pPr algn="l" marL="604519" indent="-302260" lvl="1">
              <a:lnSpc>
                <a:spcPts val="3639"/>
              </a:lnSpc>
              <a:buFont typeface="Arial"/>
              <a:buChar char="•"/>
            </a:pPr>
            <a:r>
              <a:rPr lang="en-US" sz="2799">
                <a:solidFill>
                  <a:srgbClr val="231F20"/>
                </a:solidFill>
                <a:latin typeface="Open Sauce"/>
                <a:ea typeface="Open Sauce"/>
                <a:cs typeface="Open Sauce"/>
                <a:sym typeface="Open Sauce"/>
              </a:rPr>
              <a:t>Thu thập và xử lý tập dữ liệu hình ảnh khuôn mặt từ các nguồn mở.</a:t>
            </a:r>
          </a:p>
          <a:p>
            <a:pPr algn="l" marL="604519" indent="-302260" lvl="1">
              <a:lnSpc>
                <a:spcPts val="3639"/>
              </a:lnSpc>
              <a:buFont typeface="Arial"/>
              <a:buChar char="•"/>
            </a:pPr>
            <a:r>
              <a:rPr lang="en-US" sz="2799">
                <a:solidFill>
                  <a:srgbClr val="231F20"/>
                </a:solidFill>
                <a:latin typeface="Open Sauce"/>
                <a:ea typeface="Open Sauce"/>
                <a:cs typeface="Open Sauce"/>
                <a:sym typeface="Open Sauce"/>
              </a:rPr>
              <a:t>Áp dụng và huấn luyện các mô hình CNN và ResNet để xác định tuổi và giới tính.</a:t>
            </a:r>
          </a:p>
          <a:p>
            <a:pPr algn="l" marL="604519" indent="-302260" lvl="1">
              <a:lnSpc>
                <a:spcPts val="3639"/>
              </a:lnSpc>
              <a:buFont typeface="Arial"/>
              <a:buChar char="•"/>
            </a:pPr>
            <a:r>
              <a:rPr lang="en-US" sz="2799">
                <a:solidFill>
                  <a:srgbClr val="231F20"/>
                </a:solidFill>
                <a:latin typeface="Open Sauce"/>
                <a:ea typeface="Open Sauce"/>
                <a:cs typeface="Open Sauce"/>
                <a:sym typeface="Open Sauce"/>
              </a:rPr>
              <a:t>Đánh giá kết quả thông qua các chỉ số hiệu suất như độ chính xác (accuracy), độ nhạy (recall) và độ đặc hiệu (specificity).</a:t>
            </a:r>
          </a:p>
          <a:p>
            <a:pPr algn="l" marL="604519" indent="-302260" lvl="1">
              <a:lnSpc>
                <a:spcPts val="3639"/>
              </a:lnSpc>
              <a:buFont typeface="Arial"/>
              <a:buChar char="•"/>
            </a:pPr>
            <a:r>
              <a:rPr lang="en-US" sz="2799">
                <a:solidFill>
                  <a:srgbClr val="231F20"/>
                </a:solidFill>
                <a:latin typeface="Open Sauce"/>
                <a:ea typeface="Open Sauce"/>
                <a:cs typeface="Open Sauce"/>
                <a:sym typeface="Open Sauce"/>
              </a:rPr>
              <a:t>Thử nghiệm trên các tập dữ liệu khác nhau để</a:t>
            </a:r>
            <a:r>
              <a:rPr lang="en-US" sz="2799">
                <a:solidFill>
                  <a:srgbClr val="231F20"/>
                </a:solidFill>
                <a:latin typeface="Open Sauce"/>
                <a:ea typeface="Open Sauce"/>
                <a:cs typeface="Open Sauce"/>
                <a:sym typeface="Open Sauce"/>
              </a:rPr>
              <a:t> kiểm tra tính tổng quát của mô hình.</a:t>
            </a:r>
          </a:p>
          <a:p>
            <a:pPr algn="l">
              <a:lnSpc>
                <a:spcPts val="363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991451" y="358377"/>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1783483" y="1049603"/>
            <a:ext cx="6176060" cy="8208697"/>
          </a:xfrm>
          <a:custGeom>
            <a:avLst/>
            <a:gdLst/>
            <a:ahLst/>
            <a:cxnLst/>
            <a:rect r="r" b="b" t="t" l="l"/>
            <a:pathLst>
              <a:path h="8208697" w="6176060">
                <a:moveTo>
                  <a:pt x="0" y="0"/>
                </a:moveTo>
                <a:lnTo>
                  <a:pt x="6176060" y="0"/>
                </a:lnTo>
                <a:lnTo>
                  <a:pt x="6176060" y="8208697"/>
                </a:lnTo>
                <a:lnTo>
                  <a:pt x="0" y="8208697"/>
                </a:lnTo>
                <a:lnTo>
                  <a:pt x="0" y="0"/>
                </a:lnTo>
                <a:close/>
              </a:path>
            </a:pathLst>
          </a:custGeom>
          <a:blipFill>
            <a:blip r:embed="rId3"/>
            <a:stretch>
              <a:fillRect l="-49746" t="0" r="-49746" b="0"/>
            </a:stretch>
          </a:blipFill>
        </p:spPr>
      </p:sp>
      <p:sp>
        <p:nvSpPr>
          <p:cNvPr name="TextBox 7" id="7"/>
          <p:cNvSpPr txBox="true"/>
          <p:nvPr/>
        </p:nvSpPr>
        <p:spPr>
          <a:xfrm rot="0">
            <a:off x="453168" y="436494"/>
            <a:ext cx="7251258" cy="1821937"/>
          </a:xfrm>
          <a:prstGeom prst="rect">
            <a:avLst/>
          </a:prstGeom>
        </p:spPr>
        <p:txBody>
          <a:bodyPr anchor="t" rtlCol="false" tIns="0" lIns="0" bIns="0" rIns="0">
            <a:spAutoFit/>
          </a:bodyPr>
          <a:lstStyle/>
          <a:p>
            <a:pPr algn="just">
              <a:lnSpc>
                <a:spcPts val="7314"/>
              </a:lnSpc>
            </a:pPr>
            <a:r>
              <a:rPr lang="en-US" b="true" sz="5300" spc="519">
                <a:solidFill>
                  <a:srgbClr val="231F20"/>
                </a:solidFill>
                <a:latin typeface="Faustina Regular Bold"/>
                <a:ea typeface="Faustina Regular Bold"/>
                <a:cs typeface="Faustina Regular Bold"/>
                <a:sym typeface="Faustina Regular Bold"/>
              </a:rPr>
              <a:t>Ý NGHĨA KHOA HỌC THỰC TIỄN</a:t>
            </a:r>
          </a:p>
        </p:txBody>
      </p:sp>
      <p:sp>
        <p:nvSpPr>
          <p:cNvPr name="Freeform 8" id="8"/>
          <p:cNvSpPr/>
          <p:nvPr/>
        </p:nvSpPr>
        <p:spPr>
          <a:xfrm flipH="false" flipV="false" rot="0">
            <a:off x="-5032661" y="7991198"/>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0" y="2480044"/>
            <a:ext cx="10936138" cy="5126990"/>
          </a:xfrm>
          <a:prstGeom prst="rect">
            <a:avLst/>
          </a:prstGeom>
        </p:spPr>
        <p:txBody>
          <a:bodyPr anchor="t" rtlCol="false" tIns="0" lIns="0" bIns="0" rIns="0">
            <a:spAutoFit/>
          </a:bodyPr>
          <a:lstStyle/>
          <a:p>
            <a:pPr algn="l" marL="604519" indent="-302260" lvl="1">
              <a:lnSpc>
                <a:spcPts val="3639"/>
              </a:lnSpc>
              <a:buFont typeface="Arial"/>
              <a:buChar char="•"/>
            </a:pPr>
            <a:r>
              <a:rPr lang="en-US" sz="2799">
                <a:solidFill>
                  <a:srgbClr val="231F20"/>
                </a:solidFill>
                <a:latin typeface="Open Sauce"/>
                <a:ea typeface="Open Sauce"/>
                <a:cs typeface="Open Sauce"/>
                <a:sym typeface="Open Sauce"/>
              </a:rPr>
              <a:t>Ý nghĩa khoa học: Góp phần nghiên cứu và phát triển các phương pháp nhận diện hình ảnh tiên tiến dựa trên học sâu. Cung cấp cái nhìn sâu hơn về cách các mô hình ResNet và CNN hoạt động trong bài toán xác định tuổi và giới tính.</a:t>
            </a:r>
          </a:p>
          <a:p>
            <a:pPr algn="l">
              <a:lnSpc>
                <a:spcPts val="3639"/>
              </a:lnSpc>
            </a:pPr>
          </a:p>
          <a:p>
            <a:pPr algn="l" marL="626109" indent="-313054" lvl="1">
              <a:lnSpc>
                <a:spcPts val="3769"/>
              </a:lnSpc>
              <a:buFont typeface="Arial"/>
              <a:buChar char="•"/>
            </a:pPr>
            <a:r>
              <a:rPr lang="en-US" sz="2899">
                <a:solidFill>
                  <a:srgbClr val="231F20"/>
                </a:solidFill>
                <a:latin typeface="Open Sauce"/>
                <a:ea typeface="Open Sauce"/>
                <a:cs typeface="Open Sauce"/>
                <a:sym typeface="Open Sauce"/>
              </a:rPr>
              <a:t>Ý nghĩa thực tiễn: Hỗ trợ cải tiến các hệ thống nhận diện khuôn mặt trong</a:t>
            </a:r>
            <a:r>
              <a:rPr lang="en-US" sz="2899">
                <a:solidFill>
                  <a:srgbClr val="231F20"/>
                </a:solidFill>
                <a:latin typeface="Open Sauce"/>
                <a:ea typeface="Open Sauce"/>
                <a:cs typeface="Open Sauce"/>
                <a:sym typeface="Open Sauce"/>
              </a:rPr>
              <a:t> giám sát an ninh, chăm sóc khách hàng thông minh, nhận diện nhân khẩu học trong nghiên cứu xã hội và các ứng dụng y tế như đánh giá độ lão hóa khuôn mặt.</a:t>
            </a:r>
          </a:p>
          <a:p>
            <a:pPr algn="l">
              <a:lnSpc>
                <a:spcPts val="363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262432" y="210955"/>
            <a:ext cx="9149092" cy="1183005"/>
          </a:xfrm>
          <a:prstGeom prst="rect">
            <a:avLst/>
          </a:prstGeom>
        </p:spPr>
        <p:txBody>
          <a:bodyPr anchor="t" rtlCol="false" tIns="0" lIns="0" bIns="0" rIns="0">
            <a:spAutoFit/>
          </a:bodyPr>
          <a:lstStyle/>
          <a:p>
            <a:pPr algn="just">
              <a:lnSpc>
                <a:spcPts val="9659"/>
              </a:lnSpc>
            </a:pPr>
            <a:r>
              <a:rPr lang="en-US" b="true" sz="6999" spc="685">
                <a:solidFill>
                  <a:srgbClr val="231F20"/>
                </a:solidFill>
                <a:latin typeface="Faustina Regular Bold"/>
                <a:ea typeface="Faustina Regular Bold"/>
                <a:cs typeface="Faustina Regular Bold"/>
                <a:sym typeface="Faustina Regular Bold"/>
              </a:rPr>
              <a:t>CƠ SỞ LÝ THUYẾT</a:t>
            </a:r>
          </a:p>
        </p:txBody>
      </p:sp>
      <p:sp>
        <p:nvSpPr>
          <p:cNvPr name="Freeform 4" id="4"/>
          <p:cNvSpPr/>
          <p:nvPr/>
        </p:nvSpPr>
        <p:spPr>
          <a:xfrm flipH="false" flipV="false" rot="0">
            <a:off x="-2779578" y="607980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787060" y="3131691"/>
            <a:ext cx="11472240" cy="11472240"/>
          </a:xfrm>
          <a:custGeom>
            <a:avLst/>
            <a:gdLst/>
            <a:ahLst/>
            <a:cxnLst/>
            <a:rect r="r" b="b" t="t" l="l"/>
            <a:pathLst>
              <a:path h="11472240" w="11472240">
                <a:moveTo>
                  <a:pt x="0" y="0"/>
                </a:moveTo>
                <a:lnTo>
                  <a:pt x="11472240" y="0"/>
                </a:lnTo>
                <a:lnTo>
                  <a:pt x="11472240" y="11472240"/>
                </a:lnTo>
                <a:lnTo>
                  <a:pt x="0" y="11472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579581" y="4246801"/>
            <a:ext cx="3666011" cy="3666011"/>
          </a:xfrm>
          <a:custGeom>
            <a:avLst/>
            <a:gdLst/>
            <a:ahLst/>
            <a:cxnLst/>
            <a:rect r="r" b="b" t="t" l="l"/>
            <a:pathLst>
              <a:path h="3666011" w="3666011">
                <a:moveTo>
                  <a:pt x="0" y="0"/>
                </a:moveTo>
                <a:lnTo>
                  <a:pt x="3666011" y="0"/>
                </a:lnTo>
                <a:lnTo>
                  <a:pt x="3666011" y="3666012"/>
                </a:lnTo>
                <a:lnTo>
                  <a:pt x="0" y="36660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4510099" y="4398095"/>
            <a:ext cx="3514717" cy="3514717"/>
          </a:xfrm>
          <a:custGeom>
            <a:avLst/>
            <a:gdLst/>
            <a:ahLst/>
            <a:cxnLst/>
            <a:rect r="r" b="b" t="t" l="l"/>
            <a:pathLst>
              <a:path h="3514717" w="3514717">
                <a:moveTo>
                  <a:pt x="0" y="0"/>
                </a:moveTo>
                <a:lnTo>
                  <a:pt x="3514717" y="0"/>
                </a:lnTo>
                <a:lnTo>
                  <a:pt x="3514717" y="3514718"/>
                </a:lnTo>
                <a:lnTo>
                  <a:pt x="0" y="35147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5959830" y="5893752"/>
            <a:ext cx="615255" cy="353060"/>
          </a:xfrm>
          <a:prstGeom prst="rect">
            <a:avLst/>
          </a:prstGeom>
        </p:spPr>
        <p:txBody>
          <a:bodyPr anchor="t" rtlCol="false" tIns="0" lIns="0" bIns="0" rIns="0">
            <a:spAutoFit/>
          </a:bodyPr>
          <a:lstStyle/>
          <a:p>
            <a:pPr algn="ctr">
              <a:lnSpc>
                <a:spcPts val="2859"/>
              </a:lnSpc>
              <a:spcBef>
                <a:spcPct val="0"/>
              </a:spcBef>
            </a:pPr>
            <a:r>
              <a:rPr lang="en-US" sz="2199">
                <a:solidFill>
                  <a:srgbClr val="FFFBFB"/>
                </a:solidFill>
                <a:latin typeface="Open Sauce"/>
                <a:ea typeface="Open Sauce"/>
                <a:cs typeface="Open Sauce"/>
                <a:sym typeface="Open Sauce"/>
              </a:rPr>
              <a:t>CNN</a:t>
            </a:r>
          </a:p>
        </p:txBody>
      </p:sp>
      <p:sp>
        <p:nvSpPr>
          <p:cNvPr name="TextBox 9" id="9"/>
          <p:cNvSpPr txBox="true"/>
          <p:nvPr/>
        </p:nvSpPr>
        <p:spPr>
          <a:xfrm rot="0">
            <a:off x="15090695" y="5893752"/>
            <a:ext cx="2643783" cy="353060"/>
          </a:xfrm>
          <a:prstGeom prst="rect">
            <a:avLst/>
          </a:prstGeom>
        </p:spPr>
        <p:txBody>
          <a:bodyPr anchor="t" rtlCol="false" tIns="0" lIns="0" bIns="0" rIns="0">
            <a:spAutoFit/>
          </a:bodyPr>
          <a:lstStyle/>
          <a:p>
            <a:pPr algn="ctr">
              <a:lnSpc>
                <a:spcPts val="2859"/>
              </a:lnSpc>
              <a:spcBef>
                <a:spcPct val="0"/>
              </a:spcBef>
            </a:pPr>
            <a:r>
              <a:rPr lang="en-US" sz="2199">
                <a:solidFill>
                  <a:srgbClr val="FFFBFB"/>
                </a:solidFill>
                <a:latin typeface="Open Sauce"/>
                <a:ea typeface="Open Sauce"/>
                <a:cs typeface="Open Sauce"/>
                <a:sym typeface="Open Sauce"/>
              </a:rPr>
              <a:t>Các chỉ số đánh giá</a:t>
            </a:r>
          </a:p>
        </p:txBody>
      </p:sp>
      <p:sp>
        <p:nvSpPr>
          <p:cNvPr name="TextBox 10" id="10"/>
          <p:cNvSpPr txBox="true"/>
          <p:nvPr/>
        </p:nvSpPr>
        <p:spPr>
          <a:xfrm rot="0">
            <a:off x="10575287" y="7601010"/>
            <a:ext cx="1793489" cy="585505"/>
          </a:xfrm>
          <a:prstGeom prst="rect">
            <a:avLst/>
          </a:prstGeom>
        </p:spPr>
        <p:txBody>
          <a:bodyPr anchor="t" rtlCol="false" tIns="0" lIns="0" bIns="0" rIns="0">
            <a:spAutoFit/>
          </a:bodyPr>
          <a:lstStyle/>
          <a:p>
            <a:pPr algn="ctr">
              <a:lnSpc>
                <a:spcPts val="4687"/>
              </a:lnSpc>
              <a:spcBef>
                <a:spcPct val="0"/>
              </a:spcBef>
            </a:pPr>
            <a:r>
              <a:rPr lang="en-US" sz="3605">
                <a:solidFill>
                  <a:srgbClr val="000000"/>
                </a:solidFill>
                <a:latin typeface="Saira Black"/>
                <a:ea typeface="Saira Black"/>
                <a:cs typeface="Saira Black"/>
                <a:sym typeface="Saira Black"/>
              </a:rPr>
              <a:t>Mô Hình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99576" y="2027323"/>
            <a:ext cx="3474003" cy="667904"/>
            <a:chOff x="0" y="0"/>
            <a:chExt cx="914964" cy="175909"/>
          </a:xfrm>
        </p:grpSpPr>
        <p:sp>
          <p:nvSpPr>
            <p:cNvPr name="Freeform 4" id="4"/>
            <p:cNvSpPr/>
            <p:nvPr/>
          </p:nvSpPr>
          <p:spPr>
            <a:xfrm flipH="false" flipV="false" rot="0">
              <a:off x="0" y="0"/>
              <a:ext cx="914964" cy="175909"/>
            </a:xfrm>
            <a:custGeom>
              <a:avLst/>
              <a:gdLst/>
              <a:ahLst/>
              <a:cxnLst/>
              <a:rect r="r" b="b" t="t" l="l"/>
              <a:pathLst>
                <a:path h="175909" w="914964">
                  <a:moveTo>
                    <a:pt x="0" y="0"/>
                  </a:moveTo>
                  <a:lnTo>
                    <a:pt x="914964" y="0"/>
                  </a:lnTo>
                  <a:lnTo>
                    <a:pt x="914964" y="175909"/>
                  </a:lnTo>
                  <a:lnTo>
                    <a:pt x="0" y="175909"/>
                  </a:lnTo>
                  <a:close/>
                </a:path>
              </a:pathLst>
            </a:custGeom>
            <a:solidFill>
              <a:srgbClr val="1A1A1A"/>
            </a:solidFill>
          </p:spPr>
        </p:sp>
        <p:sp>
          <p:nvSpPr>
            <p:cNvPr name="TextBox 5" id="5"/>
            <p:cNvSpPr txBox="true"/>
            <p:nvPr/>
          </p:nvSpPr>
          <p:spPr>
            <a:xfrm>
              <a:off x="0" y="-47625"/>
              <a:ext cx="91496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Khái niệm</a:t>
              </a:r>
            </a:p>
          </p:txBody>
        </p:sp>
      </p:grpSp>
      <p:sp>
        <p:nvSpPr>
          <p:cNvPr name="TextBox 6" id="6"/>
          <p:cNvSpPr txBox="true"/>
          <p:nvPr/>
        </p:nvSpPr>
        <p:spPr>
          <a:xfrm rot="0">
            <a:off x="0" y="-565"/>
            <a:ext cx="7947157" cy="1633428"/>
          </a:xfrm>
          <a:prstGeom prst="rect">
            <a:avLst/>
          </a:prstGeom>
        </p:spPr>
        <p:txBody>
          <a:bodyPr anchor="t" rtlCol="false" tIns="0" lIns="0" bIns="0" rIns="0">
            <a:spAutoFit/>
          </a:bodyPr>
          <a:lstStyle/>
          <a:p>
            <a:pPr algn="ctr">
              <a:lnSpc>
                <a:spcPts val="6594"/>
              </a:lnSpc>
            </a:pPr>
            <a:r>
              <a:rPr lang="en-US" b="true" sz="4778" spc="253">
                <a:solidFill>
                  <a:srgbClr val="231F20"/>
                </a:solidFill>
                <a:latin typeface="Oswald Bold"/>
                <a:ea typeface="Oswald Bold"/>
                <a:cs typeface="Oswald Bold"/>
                <a:sym typeface="Oswald Bold"/>
              </a:rPr>
              <a:t>MẠNG NƠ-RON TÍCH CHẬP (CNN)</a:t>
            </a:r>
          </a:p>
        </p:txBody>
      </p:sp>
      <p:sp>
        <p:nvSpPr>
          <p:cNvPr name="TextBox 7" id="7"/>
          <p:cNvSpPr txBox="true"/>
          <p:nvPr/>
        </p:nvSpPr>
        <p:spPr>
          <a:xfrm rot="0">
            <a:off x="680519" y="2943647"/>
            <a:ext cx="16578781" cy="4903315"/>
          </a:xfrm>
          <a:prstGeom prst="rect">
            <a:avLst/>
          </a:prstGeom>
        </p:spPr>
        <p:txBody>
          <a:bodyPr anchor="t" rtlCol="false" tIns="0" lIns="0" bIns="0" rIns="0">
            <a:spAutoFit/>
          </a:bodyPr>
          <a:lstStyle/>
          <a:p>
            <a:pPr algn="l">
              <a:lnSpc>
                <a:spcPts val="3574"/>
              </a:lnSpc>
            </a:pPr>
            <a:r>
              <a:rPr lang="en-US" sz="2590" spc="253">
                <a:solidFill>
                  <a:srgbClr val="231F20"/>
                </a:solidFill>
                <a:latin typeface="Clear Sans Regular"/>
                <a:ea typeface="Clear Sans Regular"/>
                <a:cs typeface="Clear Sans Regular"/>
                <a:sym typeface="Clear Sans Regular"/>
              </a:rPr>
              <a:t>    Mạng nơ-ron tích chập (Convolutional Neural Network - CNN) là một mô hình học sâu (Deep Learning) chuyên xử lý dữ liệu có cấu trúc lưới, đặc biệt là hình ảnh. CNN hoạt động bằng cách sử dụng các bộ lọc (filters/kernels) để tự động trích xuất đặc trưng từ hình ảnh, giúp giảm thiểu việc cần thiết kế đặc trưng thủ công như trong các mô hình truyền thống.</a:t>
            </a:r>
          </a:p>
          <a:p>
            <a:pPr algn="l">
              <a:lnSpc>
                <a:spcPts val="3574"/>
              </a:lnSpc>
            </a:pPr>
            <a:r>
              <a:rPr lang="en-US" sz="2590" spc="253">
                <a:solidFill>
                  <a:srgbClr val="231F20"/>
                </a:solidFill>
                <a:latin typeface="Clear Sans Regular"/>
                <a:ea typeface="Clear Sans Regular"/>
                <a:cs typeface="Clear Sans Regular"/>
                <a:sym typeface="Clear Sans Regular"/>
              </a:rPr>
              <a:t>   </a:t>
            </a:r>
            <a:r>
              <a:rPr lang="en-US" sz="2590" spc="253">
                <a:solidFill>
                  <a:srgbClr val="231F20"/>
                </a:solidFill>
                <a:latin typeface="Clear Sans Regular"/>
                <a:ea typeface="Clear Sans Regular"/>
                <a:cs typeface="Clear Sans Regular"/>
                <a:sym typeface="Clear Sans Regular"/>
              </a:rPr>
              <a:t>Mạng CNN bao gồm nhiều lớp chính như:</a:t>
            </a:r>
          </a:p>
          <a:p>
            <a:pPr algn="l" marL="559210" indent="-279605" lvl="1">
              <a:lnSpc>
                <a:spcPts val="3574"/>
              </a:lnSpc>
              <a:buFont typeface="Arial"/>
              <a:buChar char="•"/>
            </a:pPr>
            <a:r>
              <a:rPr lang="en-US" sz="2590" spc="253">
                <a:solidFill>
                  <a:srgbClr val="231F20"/>
                </a:solidFill>
                <a:latin typeface="Clear Sans Regular"/>
                <a:ea typeface="Clear Sans Regular"/>
                <a:cs typeface="Clear Sans Regular"/>
                <a:sym typeface="Clear Sans Regular"/>
              </a:rPr>
              <a:t>Lớp tích chập (Convolutional Layer): Trích xuất đặc trưng từ hình ảnh.</a:t>
            </a:r>
          </a:p>
          <a:p>
            <a:pPr algn="l" marL="559210" indent="-279605" lvl="1">
              <a:lnSpc>
                <a:spcPts val="3574"/>
              </a:lnSpc>
              <a:buFont typeface="Arial"/>
              <a:buChar char="•"/>
            </a:pPr>
            <a:r>
              <a:rPr lang="en-US" sz="2590" spc="253">
                <a:solidFill>
                  <a:srgbClr val="231F20"/>
                </a:solidFill>
                <a:latin typeface="Clear Sans Regular"/>
                <a:ea typeface="Clear Sans Regular"/>
                <a:cs typeface="Clear Sans Regular"/>
                <a:sym typeface="Clear Sans Regular"/>
              </a:rPr>
              <a:t>Lớp phi tuyến (Activation Function, thường là ReLU): Tăng tính phi tuyến tính của mô hình.</a:t>
            </a:r>
          </a:p>
          <a:p>
            <a:pPr algn="l" marL="559210" indent="-279605" lvl="1">
              <a:lnSpc>
                <a:spcPts val="3574"/>
              </a:lnSpc>
              <a:buFont typeface="Arial"/>
              <a:buChar char="•"/>
            </a:pPr>
            <a:r>
              <a:rPr lang="en-US" sz="2590" spc="253">
                <a:solidFill>
                  <a:srgbClr val="231F20"/>
                </a:solidFill>
                <a:latin typeface="Clear Sans Regular"/>
                <a:ea typeface="Clear Sans Regular"/>
                <a:cs typeface="Clear Sans Regular"/>
                <a:sym typeface="Clear Sans Regular"/>
              </a:rPr>
              <a:t>Lớp giảm kích thước (Pooling Layer): Giảm số lượng tham số và tính toán.</a:t>
            </a:r>
          </a:p>
          <a:p>
            <a:pPr algn="l" marL="559210" indent="-279605" lvl="1">
              <a:lnSpc>
                <a:spcPts val="3574"/>
              </a:lnSpc>
              <a:buFont typeface="Arial"/>
              <a:buChar char="•"/>
            </a:pPr>
            <a:r>
              <a:rPr lang="en-US" sz="2590" spc="253">
                <a:solidFill>
                  <a:srgbClr val="231F20"/>
                </a:solidFill>
                <a:latin typeface="Clear Sans Regular"/>
                <a:ea typeface="Clear Sans Regular"/>
                <a:cs typeface="Clear Sans Regular"/>
                <a:sym typeface="Clear Sans Regular"/>
              </a:rPr>
              <a:t>Lớp kết nối toàn phần (Fully Connected Layer - FC): Thực hiện phân loại hoặc dự đoán.</a:t>
            </a:r>
          </a:p>
          <a:p>
            <a:pPr algn="l">
              <a:lnSpc>
                <a:spcPts val="3574"/>
              </a:lnSpc>
            </a:pPr>
          </a:p>
        </p:txBody>
      </p:sp>
      <p:sp>
        <p:nvSpPr>
          <p:cNvPr name="Freeform 8" id="8"/>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29405" y="1748807"/>
            <a:ext cx="4442357" cy="667904"/>
            <a:chOff x="0" y="0"/>
            <a:chExt cx="1170004" cy="175909"/>
          </a:xfrm>
        </p:grpSpPr>
        <p:sp>
          <p:nvSpPr>
            <p:cNvPr name="Freeform 4" id="4"/>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5" id="5"/>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Ưu điểm và nhược điểm</a:t>
              </a:r>
            </a:p>
          </p:txBody>
        </p:sp>
      </p:grpSp>
      <p:sp>
        <p:nvSpPr>
          <p:cNvPr name="TextBox 6" id="6"/>
          <p:cNvSpPr txBox="true"/>
          <p:nvPr/>
        </p:nvSpPr>
        <p:spPr>
          <a:xfrm rot="0">
            <a:off x="0" y="-565"/>
            <a:ext cx="7947157" cy="1633428"/>
          </a:xfrm>
          <a:prstGeom prst="rect">
            <a:avLst/>
          </a:prstGeom>
        </p:spPr>
        <p:txBody>
          <a:bodyPr anchor="t" rtlCol="false" tIns="0" lIns="0" bIns="0" rIns="0">
            <a:spAutoFit/>
          </a:bodyPr>
          <a:lstStyle/>
          <a:p>
            <a:pPr algn="ctr">
              <a:lnSpc>
                <a:spcPts val="6594"/>
              </a:lnSpc>
            </a:pPr>
            <a:r>
              <a:rPr lang="en-US" b="true" sz="4778" spc="253">
                <a:solidFill>
                  <a:srgbClr val="231F20"/>
                </a:solidFill>
                <a:latin typeface="Oswald Bold"/>
                <a:ea typeface="Oswald Bold"/>
                <a:cs typeface="Oswald Bold"/>
                <a:sym typeface="Oswald Bold"/>
              </a:rPr>
              <a:t>MẠNG NƠ-RON TÍCH CHẬP (CNN)</a:t>
            </a:r>
          </a:p>
        </p:txBody>
      </p:sp>
      <p:sp>
        <p:nvSpPr>
          <p:cNvPr name="TextBox 7" id="7"/>
          <p:cNvSpPr txBox="true"/>
          <p:nvPr/>
        </p:nvSpPr>
        <p:spPr>
          <a:xfrm rot="0">
            <a:off x="868250" y="2393462"/>
            <a:ext cx="17068897" cy="7226843"/>
          </a:xfrm>
          <a:prstGeom prst="rect">
            <a:avLst/>
          </a:prstGeom>
        </p:spPr>
        <p:txBody>
          <a:bodyPr anchor="t" rtlCol="false" tIns="0" lIns="0" bIns="0" rIns="0">
            <a:spAutoFit/>
          </a:bodyPr>
          <a:lstStyle/>
          <a:p>
            <a:pPr algn="l">
              <a:lnSpc>
                <a:spcPts val="3033"/>
              </a:lnSpc>
            </a:pPr>
            <a:r>
              <a:rPr lang="en-US" sz="2198" spc="215">
                <a:solidFill>
                  <a:srgbClr val="231F20"/>
                </a:solidFill>
                <a:latin typeface="Clear Sans Regular"/>
                <a:ea typeface="Clear Sans Regular"/>
                <a:cs typeface="Clear Sans Regular"/>
                <a:sym typeface="Clear Sans Regular"/>
              </a:rPr>
              <a:t>Ưu điểm:</a:t>
            </a:r>
          </a:p>
          <a:p>
            <a:pPr algn="l">
              <a:lnSpc>
                <a:spcPts val="3033"/>
              </a:lnSpc>
            </a:pPr>
            <a:r>
              <a:rPr lang="en-US" sz="2198" spc="215">
                <a:solidFill>
                  <a:srgbClr val="231F20"/>
                </a:solidFill>
                <a:latin typeface="Clear Sans Regular"/>
                <a:ea typeface="Clear Sans Regular"/>
                <a:cs typeface="Clear Sans Regular"/>
                <a:sym typeface="Clear Sans Regular"/>
              </a:rPr>
              <a:t>-Tự động trích xuất đặc trưng:</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Không cần thiết kế đặc trưng thủ công như trong các phương pháp truyền thống (SIFT, HOG,...) mà CNN có thể học đặc trưng trực tiếp từ dữ liệu.</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Điều này giúp tiết kiệm thời gian và tăng hiệu quả trong nhận diện hình ảnh.</a:t>
            </a:r>
          </a:p>
          <a:p>
            <a:pPr algn="l">
              <a:lnSpc>
                <a:spcPts val="3033"/>
              </a:lnSpc>
            </a:pPr>
            <a:r>
              <a:rPr lang="en-US" sz="2198" spc="215">
                <a:solidFill>
                  <a:srgbClr val="231F20"/>
                </a:solidFill>
                <a:latin typeface="Clear Sans Regular"/>
                <a:ea typeface="Clear Sans Regular"/>
                <a:cs typeface="Clear Sans Regular"/>
                <a:sym typeface="Clear Sans Regular"/>
              </a:rPr>
              <a:t>-</a:t>
            </a:r>
            <a:r>
              <a:rPr lang="en-US" sz="2198" spc="215">
                <a:solidFill>
                  <a:srgbClr val="231F20"/>
                </a:solidFill>
                <a:latin typeface="Clear Sans Regular"/>
                <a:ea typeface="Clear Sans Regular"/>
                <a:cs typeface="Clear Sans Regular"/>
                <a:sym typeface="Clear Sans Regular"/>
              </a:rPr>
              <a:t>Tối ưu hóa tính toán với Pooling Layer:</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Lớp Pooling giúp giảm kích thước dữ liệu đầu vào mà vẫn giữ được thông tin quan trọng.</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Giảm số lượng tham số, tăng tốc độ xử lý và giảm nguy cơ overfitting.</a:t>
            </a:r>
          </a:p>
          <a:p>
            <a:pPr algn="l">
              <a:lnSpc>
                <a:spcPts val="3033"/>
              </a:lnSpc>
            </a:pPr>
            <a:r>
              <a:rPr lang="en-US" sz="2198" spc="215">
                <a:solidFill>
                  <a:srgbClr val="231F20"/>
                </a:solidFill>
                <a:latin typeface="Clear Sans Regular"/>
                <a:ea typeface="Clear Sans Regular"/>
                <a:cs typeface="Clear Sans Regular"/>
                <a:sym typeface="Clear Sans Regular"/>
              </a:rPr>
              <a:t>-</a:t>
            </a:r>
            <a:r>
              <a:rPr lang="en-US" sz="2198" spc="215">
                <a:solidFill>
                  <a:srgbClr val="231F20"/>
                </a:solidFill>
                <a:latin typeface="Clear Sans Regular"/>
                <a:ea typeface="Clear Sans Regular"/>
                <a:cs typeface="Clear Sans Regular"/>
                <a:sym typeface="Clear Sans Regular"/>
              </a:rPr>
              <a:t>Khả năng tái sử dụng đặc trưng (Feature Reusability):</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Các bộ lọc (filters) học được có thể tái sử dụng ở nhiều bài toán khác nhau (ví dụ: các cạnh, góc, đường nét).</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Dùng mô hình đã huấn luyện trước (Pre-trained models như VGG, ResNet) giúp giảm công sức huấn luyện từ đầu.</a:t>
            </a:r>
          </a:p>
          <a:p>
            <a:pPr algn="l">
              <a:lnSpc>
                <a:spcPts val="3033"/>
              </a:lnSpc>
            </a:pPr>
            <a:r>
              <a:rPr lang="en-US" sz="2198" spc="215">
                <a:solidFill>
                  <a:srgbClr val="231F20"/>
                </a:solidFill>
                <a:latin typeface="Clear Sans Regular"/>
                <a:ea typeface="Clear Sans Regular"/>
                <a:cs typeface="Clear Sans Regular"/>
                <a:sym typeface="Clear Sans Regular"/>
              </a:rPr>
              <a:t>-</a:t>
            </a:r>
            <a:r>
              <a:rPr lang="en-US" sz="2198" spc="215">
                <a:solidFill>
                  <a:srgbClr val="231F20"/>
                </a:solidFill>
                <a:latin typeface="Clear Sans Regular"/>
                <a:ea typeface="Clear Sans Regular"/>
                <a:cs typeface="Clear Sans Regular"/>
                <a:sym typeface="Clear Sans Regular"/>
              </a:rPr>
              <a:t>Hiệu suất cao trong xử lý hình ảnh:</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CNN vượt trội so với mạng nơ-ron truyền thống (MLP) tro</a:t>
            </a:r>
            <a:r>
              <a:rPr lang="en-US" sz="2198" spc="215">
                <a:solidFill>
                  <a:srgbClr val="231F20"/>
                </a:solidFill>
                <a:latin typeface="Clear Sans Regular"/>
                <a:ea typeface="Clear Sans Regular"/>
                <a:cs typeface="Clear Sans Regular"/>
                <a:sym typeface="Clear Sans Regular"/>
              </a:rPr>
              <a:t>ng xử lý dữ liệu hình ảnh.</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Đạt</a:t>
            </a:r>
            <a:r>
              <a:rPr lang="en-US" sz="2198" spc="215">
                <a:solidFill>
                  <a:srgbClr val="231F20"/>
                </a:solidFill>
                <a:latin typeface="Clear Sans Regular"/>
                <a:ea typeface="Clear Sans Regular"/>
                <a:cs typeface="Clear Sans Regular"/>
                <a:sym typeface="Clear Sans Regular"/>
              </a:rPr>
              <a:t> độ chính xác cao trong nhận diện hình ảnh, phân loại, phát hiện vật thể,...</a:t>
            </a:r>
          </a:p>
          <a:p>
            <a:pPr algn="l">
              <a:lnSpc>
                <a:spcPts val="3033"/>
              </a:lnSpc>
            </a:pPr>
            <a:r>
              <a:rPr lang="en-US" sz="2198" spc="215">
                <a:solidFill>
                  <a:srgbClr val="231F20"/>
                </a:solidFill>
                <a:latin typeface="Clear Sans Regular"/>
                <a:ea typeface="Clear Sans Regular"/>
                <a:cs typeface="Clear Sans Regular"/>
                <a:sym typeface="Clear Sans Regular"/>
              </a:rPr>
              <a:t>-</a:t>
            </a:r>
            <a:r>
              <a:rPr lang="en-US" sz="2198" spc="215">
                <a:solidFill>
                  <a:srgbClr val="231F20"/>
                </a:solidFill>
                <a:latin typeface="Clear Sans Regular"/>
                <a:ea typeface="Clear Sans Regular"/>
                <a:cs typeface="Clear Sans Regular"/>
                <a:sym typeface="Clear Sans Regular"/>
              </a:rPr>
              <a:t>Giảm số lượng tham số so với MLP:</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Mạng MLP yêu cầu số lượng kết nối rất lớn nếu xử lý ảnh (mỗi pixel là một neuron).</a:t>
            </a:r>
          </a:p>
          <a:p>
            <a:pPr algn="l">
              <a:lnSpc>
                <a:spcPts val="3033"/>
              </a:lnSpc>
            </a:pPr>
            <a:r>
              <a:rPr lang="en-US" sz="2198" spc="215">
                <a:solidFill>
                  <a:srgbClr val="231F20"/>
                </a:solidFill>
                <a:latin typeface="Clear Sans Regular"/>
                <a:ea typeface="Clear Sans Regular"/>
                <a:cs typeface="Clear Sans Regular"/>
                <a:sym typeface="Clear Sans Regular"/>
              </a:rPr>
              <a:t>CNN sử</a:t>
            </a:r>
            <a:r>
              <a:rPr lang="en-US" sz="2198" spc="215">
                <a:solidFill>
                  <a:srgbClr val="231F20"/>
                </a:solidFill>
                <a:latin typeface="Clear Sans Regular"/>
                <a:ea typeface="Clear Sans Regular"/>
                <a:cs typeface="Clear Sans Regular"/>
                <a:sym typeface="Clear Sans Regular"/>
              </a:rPr>
              <a:t> dụng tích chập (convolution) giúp giảm số lượng tham số đáng kể mà vẫn duy trì hiệu suất cao.</a:t>
            </a:r>
          </a:p>
        </p:txBody>
      </p:sp>
      <p:sp>
        <p:nvSpPr>
          <p:cNvPr name="Freeform 8" id="8"/>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4176364">
            <a:off x="-5438371" y="7203876"/>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DAGjohmxwAc</dc:identifier>
  <dcterms:modified xsi:type="dcterms:W3CDTF">2011-08-01T06:04:30Z</dcterms:modified>
  <cp:revision>1</cp:revision>
  <dc:title>Bản sao của Bản sao của Grey minimalist business project presentation </dc:title>
</cp:coreProperties>
</file>